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  <p:sldMasterId id="2147483844" r:id="rId2"/>
    <p:sldMasterId id="2147483856" r:id="rId3"/>
    <p:sldMasterId id="2147483868" r:id="rId4"/>
    <p:sldMasterId id="2147483880" r:id="rId5"/>
    <p:sldMasterId id="2147483892" r:id="rId6"/>
  </p:sldMasterIdLst>
  <p:sldIdLst>
    <p:sldId id="256" r:id="rId7"/>
    <p:sldId id="257" r:id="rId8"/>
    <p:sldId id="279" r:id="rId9"/>
    <p:sldId id="277" r:id="rId10"/>
    <p:sldId id="258" r:id="rId11"/>
    <p:sldId id="280" r:id="rId12"/>
    <p:sldId id="281" r:id="rId13"/>
    <p:sldId id="282" r:id="rId14"/>
    <p:sldId id="283" r:id="rId15"/>
    <p:sldId id="285" r:id="rId16"/>
    <p:sldId id="278" r:id="rId17"/>
    <p:sldId id="259" r:id="rId18"/>
    <p:sldId id="284" r:id="rId19"/>
    <p:sldId id="328" r:id="rId20"/>
    <p:sldId id="343" r:id="rId21"/>
    <p:sldId id="261" r:id="rId22"/>
    <p:sldId id="297" r:id="rId23"/>
    <p:sldId id="290" r:id="rId24"/>
    <p:sldId id="291" r:id="rId25"/>
    <p:sldId id="292" r:id="rId26"/>
    <p:sldId id="322" r:id="rId27"/>
    <p:sldId id="293" r:id="rId28"/>
    <p:sldId id="294" r:id="rId29"/>
    <p:sldId id="298" r:id="rId30"/>
    <p:sldId id="309" r:id="rId31"/>
    <p:sldId id="310" r:id="rId32"/>
    <p:sldId id="287" r:id="rId33"/>
    <p:sldId id="288" r:id="rId34"/>
    <p:sldId id="289" r:id="rId35"/>
    <p:sldId id="295" r:id="rId36"/>
    <p:sldId id="299" r:id="rId37"/>
    <p:sldId id="300" r:id="rId38"/>
    <p:sldId id="306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260" r:id="rId47"/>
    <p:sldId id="286" r:id="rId48"/>
    <p:sldId id="327" r:id="rId49"/>
    <p:sldId id="262" r:id="rId50"/>
    <p:sldId id="313" r:id="rId51"/>
    <p:sldId id="312" r:id="rId52"/>
    <p:sldId id="314" r:id="rId53"/>
    <p:sldId id="315" r:id="rId54"/>
    <p:sldId id="326" r:id="rId55"/>
    <p:sldId id="311" r:id="rId56"/>
    <p:sldId id="316" r:id="rId57"/>
    <p:sldId id="317" r:id="rId58"/>
    <p:sldId id="318" r:id="rId59"/>
    <p:sldId id="268" r:id="rId60"/>
    <p:sldId id="320" r:id="rId61"/>
    <p:sldId id="321" r:id="rId62"/>
    <p:sldId id="360" r:id="rId63"/>
    <p:sldId id="323" r:id="rId64"/>
    <p:sldId id="325" r:id="rId65"/>
    <p:sldId id="354" r:id="rId66"/>
    <p:sldId id="324" r:id="rId67"/>
    <p:sldId id="329" r:id="rId68"/>
    <p:sldId id="330" r:id="rId69"/>
    <p:sldId id="331" r:id="rId70"/>
    <p:sldId id="332" r:id="rId71"/>
    <p:sldId id="336" r:id="rId72"/>
    <p:sldId id="337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5" r:id="rId82"/>
    <p:sldId id="346" r:id="rId83"/>
    <p:sldId id="347" r:id="rId84"/>
    <p:sldId id="349" r:id="rId85"/>
    <p:sldId id="350" r:id="rId86"/>
    <p:sldId id="348" r:id="rId87"/>
    <p:sldId id="351" r:id="rId88"/>
    <p:sldId id="352" r:id="rId89"/>
    <p:sldId id="353" r:id="rId90"/>
    <p:sldId id="269" r:id="rId91"/>
    <p:sldId id="355" r:id="rId92"/>
    <p:sldId id="356" r:id="rId93"/>
    <p:sldId id="357" r:id="rId94"/>
    <p:sldId id="358" r:id="rId95"/>
    <p:sldId id="361" r:id="rId96"/>
    <p:sldId id="359" r:id="rId97"/>
    <p:sldId id="272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68" r:id="rId106"/>
    <p:sldId id="369" r:id="rId107"/>
    <p:sldId id="378" r:id="rId108"/>
    <p:sldId id="379" r:id="rId109"/>
    <p:sldId id="377" r:id="rId110"/>
    <p:sldId id="380" r:id="rId111"/>
    <p:sldId id="381" r:id="rId112"/>
    <p:sldId id="382" r:id="rId113"/>
    <p:sldId id="383" r:id="rId114"/>
    <p:sldId id="384" r:id="rId115"/>
    <p:sldId id="385" r:id="rId116"/>
    <p:sldId id="363" r:id="rId117"/>
    <p:sldId id="271" r:id="rId118"/>
    <p:sldId id="362" r:id="rId119"/>
    <p:sldId id="364" r:id="rId120"/>
    <p:sldId id="365" r:id="rId121"/>
    <p:sldId id="366" r:id="rId122"/>
    <p:sldId id="387" r:id="rId123"/>
    <p:sldId id="386" r:id="rId124"/>
    <p:sldId id="388" r:id="rId125"/>
    <p:sldId id="273" r:id="rId126"/>
    <p:sldId id="389" r:id="rId127"/>
    <p:sldId id="390" r:id="rId128"/>
    <p:sldId id="391" r:id="rId129"/>
    <p:sldId id="392" r:id="rId130"/>
    <p:sldId id="394" r:id="rId131"/>
    <p:sldId id="395" r:id="rId132"/>
    <p:sldId id="397" r:id="rId133"/>
    <p:sldId id="275" r:id="rId1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藤澤 伸治" initials="藤澤" lastIdx="1" clrIdx="0">
    <p:extLst>
      <p:ext uri="{19B8F6BF-5375-455C-9EA6-DF929625EA0E}">
        <p15:presenceInfo xmlns:p15="http://schemas.microsoft.com/office/powerpoint/2012/main" userId="S-1-5-21-2786618630-181903597-2130325130-35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13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slide" Target="slides/slide124.xml"/><Relationship Id="rId13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20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83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06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44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379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425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283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16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57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13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1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96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6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84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22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3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73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17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02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53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6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7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92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80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55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14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63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06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034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73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505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45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4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081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43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896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57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06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33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03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267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279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6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84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173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03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368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51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14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21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028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983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476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489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982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5375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441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150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548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7208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924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510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84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7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287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373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986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長方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8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94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2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5BCBBC-7281-410F-A70E-A4626B546E22}" type="datetimeFigureOut">
              <a:rPr kumimoji="1" lang="ja-JP" altLang="en-US" smtClean="0"/>
              <a:t>2017/3/29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94240-5696-41F3-8901-67AAB5E84E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15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2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9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9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8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j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://www.google.co.j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.atlassian.com/software/sourcetre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hyperlink" Target="http://www.google.c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hyperlink" Target="http://www.google.c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hyperlink" Target="http://www.google.c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hyperlink" Target="http://www.google.co.j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en-US" altLang="ja-JP" dirty="0" err="1" smtClean="0"/>
              <a:t>Git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バージョン管理しよう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31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ただし、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ゲームジャム</a:t>
            </a:r>
            <a:r>
              <a:rPr kumimoji="1" lang="ja-JP" altLang="en-US" sz="4800" dirty="0" smtClean="0"/>
              <a:t>などに備えて、個人でも</a:t>
            </a:r>
            <a:r>
              <a:rPr kumimoji="1" lang="en-US" altLang="ja-JP" sz="4800" dirty="0" err="1" smtClean="0">
                <a:solidFill>
                  <a:srgbClr val="FF0000"/>
                </a:solidFill>
              </a:rPr>
              <a:t>Git</a:t>
            </a:r>
            <a:r>
              <a:rPr kumimoji="1" lang="ja-JP" altLang="en-US" sz="4800" dirty="0" smtClean="0"/>
              <a:t>に慣れておこう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052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プル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093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プル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24" y="1749177"/>
            <a:ext cx="4638675" cy="3486150"/>
          </a:xfrm>
          <a:prstGeom prst="rect">
            <a:avLst/>
          </a:prstGeom>
        </p:spPr>
      </p:pic>
      <p:sp>
        <p:nvSpPr>
          <p:cNvPr id="6" name="四角形吹き出し 5"/>
          <p:cNvSpPr/>
          <p:nvPr/>
        </p:nvSpPr>
        <p:spPr>
          <a:xfrm>
            <a:off x="2087592" y="3148641"/>
            <a:ext cx="3674853" cy="1759789"/>
          </a:xfrm>
          <a:prstGeom prst="wedgeRectCallout">
            <a:avLst>
              <a:gd name="adj1" fmla="val 101278"/>
              <a:gd name="adj2" fmla="val -706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リモートリポジトリの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変更内容を、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ローカル</a:t>
            </a:r>
            <a:r>
              <a:rPr lang="ja-JP" altLang="en-US" sz="2000" dirty="0" smtClean="0">
                <a:solidFill>
                  <a:srgbClr val="FF0000"/>
                </a:solidFill>
              </a:rPr>
              <a:t>リポジトリに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反映することを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「</a:t>
            </a:r>
            <a:r>
              <a:rPr lang="ja-JP" altLang="en-US" sz="2000" dirty="0">
                <a:solidFill>
                  <a:srgbClr val="FF0000"/>
                </a:solidFill>
              </a:rPr>
              <a:t>プル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」という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7660257" y="2631056"/>
            <a:ext cx="405441" cy="310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1071" y="1262577"/>
            <a:ext cx="5300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チーム制作では、</a:t>
            </a:r>
            <a:endParaRPr lang="en-US" altLang="ja-JP" sz="3200" dirty="0" smtClean="0"/>
          </a:p>
          <a:p>
            <a:r>
              <a:rPr lang="ja-JP" altLang="en-US" sz="3200" dirty="0" smtClean="0"/>
              <a:t>他の人の変更をローカルに</a:t>
            </a:r>
            <a:endParaRPr lang="en-US" altLang="ja-JP" sz="3200" dirty="0" smtClean="0"/>
          </a:p>
          <a:p>
            <a:r>
              <a:rPr lang="ja-JP" altLang="en-US" sz="3200" dirty="0" smtClean="0"/>
              <a:t>取り込む</a:t>
            </a:r>
            <a:r>
              <a:rPr lang="ja-JP" altLang="en-US" sz="3200" dirty="0"/>
              <a:t>必要</a:t>
            </a:r>
            <a:r>
              <a:rPr lang="ja-JP" altLang="en-US" sz="3200" dirty="0" smtClean="0"/>
              <a:t>がありま</a:t>
            </a:r>
            <a:r>
              <a:rPr lang="ja-JP" altLang="en-US" sz="3200" dirty="0"/>
              <a:t>す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34598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プル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69214" y="1443732"/>
            <a:ext cx="40227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ブランチを選択して</a:t>
            </a:r>
            <a:endParaRPr lang="en-US" altLang="ja-JP" sz="3200" dirty="0" smtClean="0"/>
          </a:p>
          <a:p>
            <a:r>
              <a:rPr lang="ja-JP" altLang="en-US" sz="3200" dirty="0"/>
              <a:t>プル</a:t>
            </a:r>
            <a:r>
              <a:rPr lang="ja-JP" altLang="en-US" sz="3200" dirty="0" smtClean="0"/>
              <a:t>します。</a:t>
            </a:r>
            <a:endParaRPr lang="en-US" altLang="ja-JP" sz="3200" dirty="0" smtClean="0"/>
          </a:p>
          <a:p>
            <a:r>
              <a:rPr lang="ja-JP" altLang="en-US" sz="3200" dirty="0"/>
              <a:t>今</a:t>
            </a:r>
            <a:r>
              <a:rPr lang="ja-JP" altLang="en-US" sz="3200" dirty="0" smtClean="0"/>
              <a:t>はデフォルトの</a:t>
            </a:r>
            <a:endParaRPr lang="en-US" altLang="ja-JP" sz="3200" dirty="0" smtClean="0"/>
          </a:p>
          <a:p>
            <a:r>
              <a:rPr lang="en-US" altLang="ja-JP" sz="3200" dirty="0" smtClean="0"/>
              <a:t>master</a:t>
            </a:r>
            <a:r>
              <a:rPr lang="ja-JP" altLang="en-US" sz="3200" dirty="0" smtClean="0"/>
              <a:t>ブランチで</a:t>
            </a:r>
            <a:endParaRPr lang="en-US" altLang="ja-JP" sz="3200" dirty="0" smtClean="0"/>
          </a:p>
          <a:p>
            <a:r>
              <a:rPr lang="ja-JP" altLang="en-US" sz="3200" dirty="0" smtClean="0"/>
              <a:t>よい</a:t>
            </a:r>
            <a:r>
              <a:rPr lang="ja-JP" altLang="en-US" sz="3200" dirty="0"/>
              <a:t>。</a:t>
            </a:r>
            <a:endParaRPr lang="en-US" altLang="ja-JP" sz="3200" dirty="0" smtClean="0"/>
          </a:p>
          <a:p>
            <a:r>
              <a:rPr lang="ja-JP" altLang="en-US" sz="3200" dirty="0" smtClean="0"/>
              <a:t>（ブランチについては後述）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29531"/>
            <a:ext cx="7396991" cy="34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プル</a:t>
            </a:r>
            <a:r>
              <a:rPr lang="en-US" altLang="ja-JP" dirty="0" smtClean="0"/>
              <a:t>(3/3)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47656" y="2418517"/>
            <a:ext cx="5926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他人の変更が</a:t>
            </a:r>
            <a:endParaRPr lang="en-US" altLang="ja-JP" sz="3200" dirty="0" smtClean="0"/>
          </a:p>
          <a:p>
            <a:r>
              <a:rPr lang="ja-JP" altLang="en-US" sz="3200" dirty="0" smtClean="0"/>
              <a:t>ローカルにも反映されます。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2584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リポジトリの共有・プル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39352" y="2630926"/>
            <a:ext cx="85574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隣の人とペアになって、</a:t>
            </a:r>
            <a:endParaRPr lang="en-US" altLang="ja-JP" sz="3600" b="1" dirty="0" smtClean="0"/>
          </a:p>
          <a:p>
            <a:r>
              <a:rPr lang="ja-JP" altLang="en-US" sz="3600" b="1" dirty="0"/>
              <a:t>リポジトリ</a:t>
            </a:r>
            <a:r>
              <a:rPr lang="ja-JP" altLang="en-US" sz="3600" b="1" dirty="0" smtClean="0"/>
              <a:t>を共有し、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コミット、プッシュ、プルしてみよう。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（最低でも</a:t>
            </a:r>
            <a:r>
              <a:rPr lang="en-US" altLang="ja-JP" sz="3600" b="1" dirty="0" smtClean="0"/>
              <a:t>1</a:t>
            </a:r>
            <a:r>
              <a:rPr lang="ja-JP" altLang="en-US" sz="3600" b="1" dirty="0" smtClean="0"/>
              <a:t>リポジトリ共有。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時間が余ればお互いにやってみる）</a:t>
            </a:r>
            <a:endParaRPr lang="en-US" altLang="ja-JP" sz="3600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やってみよう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マージ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2196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マージ</a:t>
            </a:r>
            <a:r>
              <a:rPr lang="en-US" altLang="ja-JP" dirty="0" smtClean="0"/>
              <a:t>(1/5)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430" y="1245325"/>
            <a:ext cx="11671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作業に区切りがついてプッシュする時は、</a:t>
            </a:r>
            <a:endParaRPr lang="en-US" altLang="ja-JP" sz="3200" dirty="0" smtClean="0"/>
          </a:p>
          <a:p>
            <a:r>
              <a:rPr lang="ja-JP" altLang="en-US" sz="3200" dirty="0" smtClean="0"/>
              <a:t>まず先にプルして、他の人の変更がないか</a:t>
            </a:r>
            <a:endParaRPr lang="en-US" altLang="ja-JP" sz="3200" dirty="0" smtClean="0"/>
          </a:p>
          <a:p>
            <a:r>
              <a:rPr lang="ja-JP" altLang="en-US" sz="3200" dirty="0" smtClean="0"/>
              <a:t>チェックするのが原則です。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自分と同じファイルをだれかが編集していた場合、</a:t>
            </a:r>
            <a:endParaRPr lang="en-US" altLang="ja-JP" sz="3200" dirty="0" smtClean="0"/>
          </a:p>
          <a:p>
            <a:r>
              <a:rPr lang="ja-JP" altLang="en-US" sz="3200" dirty="0" smtClean="0"/>
              <a:t>プルした</a:t>
            </a:r>
            <a:r>
              <a:rPr lang="ja-JP" altLang="en-US" sz="3200" dirty="0"/>
              <a:t>時にマージという作業を行って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 smtClean="0"/>
              <a:t>変更点</a:t>
            </a:r>
            <a:r>
              <a:rPr lang="ja-JP" altLang="en-US" sz="3200" dirty="0"/>
              <a:t>を</a:t>
            </a:r>
            <a:r>
              <a:rPr lang="ja-JP" altLang="en-US" sz="3200" dirty="0" smtClean="0"/>
              <a:t>統合します。</a:t>
            </a:r>
            <a:endParaRPr lang="en-US" altLang="ja-JP" sz="3200" dirty="0" smtClean="0"/>
          </a:p>
          <a:p>
            <a:r>
              <a:rPr lang="ja-JP" altLang="en-US" sz="3200" dirty="0" smtClean="0"/>
              <a:t>変更点がわかりやすく分散している場合は、</a:t>
            </a:r>
            <a:endParaRPr lang="en-US" altLang="ja-JP" sz="3200" dirty="0" smtClean="0"/>
          </a:p>
          <a:p>
            <a:r>
              <a:rPr lang="ja-JP" altLang="en-US" sz="3200" dirty="0"/>
              <a:t>自動的</a:t>
            </a:r>
            <a:r>
              <a:rPr lang="ja-JP" altLang="en-US" sz="3200" dirty="0" smtClean="0"/>
              <a:t>なマージで解決する場合もあります。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2143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0" y="1159061"/>
            <a:ext cx="6524625" cy="24669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マージ</a:t>
            </a:r>
            <a:r>
              <a:rPr lang="en-US" altLang="ja-JP" dirty="0" smtClean="0"/>
              <a:t>(2/5)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76986" y="1245325"/>
            <a:ext cx="47309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複数の人が同じ</a:t>
            </a:r>
            <a:endParaRPr lang="en-US" altLang="ja-JP" sz="3200" dirty="0" smtClean="0"/>
          </a:p>
          <a:p>
            <a:r>
              <a:rPr lang="ja-JP" altLang="en-US" sz="3200" dirty="0" smtClean="0"/>
              <a:t>個所を変更していると、</a:t>
            </a:r>
            <a:endParaRPr lang="en-US" altLang="ja-JP" sz="3200" dirty="0" smtClean="0"/>
          </a:p>
          <a:p>
            <a:r>
              <a:rPr lang="ja-JP" altLang="en-US" sz="3200" dirty="0" smtClean="0"/>
              <a:t>自動でマージできない</a:t>
            </a:r>
            <a:endParaRPr lang="en-US" altLang="ja-JP" sz="3200" dirty="0" smtClean="0"/>
          </a:p>
          <a:p>
            <a:r>
              <a:rPr lang="ja-JP" altLang="en-US" sz="3200" dirty="0" smtClean="0"/>
              <a:t>場合があります。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このような状態を</a:t>
            </a:r>
            <a:endParaRPr lang="en-US" altLang="ja-JP" sz="3200" dirty="0" smtClean="0"/>
          </a:p>
          <a:p>
            <a:r>
              <a:rPr lang="ja-JP" altLang="en-US" sz="3200" dirty="0" smtClean="0"/>
              <a:t>コンフリクト（競合）</a:t>
            </a:r>
            <a:endParaRPr lang="en-US" altLang="ja-JP" sz="3200" dirty="0" smtClean="0"/>
          </a:p>
          <a:p>
            <a:r>
              <a:rPr lang="ja-JP" altLang="en-US" sz="3200" dirty="0" smtClean="0"/>
              <a:t>といいます。</a:t>
            </a:r>
            <a:endParaRPr lang="en-US" altLang="ja-JP" sz="3200" dirty="0" smtClean="0"/>
          </a:p>
        </p:txBody>
      </p:sp>
      <p:sp>
        <p:nvSpPr>
          <p:cNvPr id="6" name="四角形吹き出し 5"/>
          <p:cNvSpPr/>
          <p:nvPr/>
        </p:nvSpPr>
        <p:spPr>
          <a:xfrm>
            <a:off x="2432649" y="4321834"/>
            <a:ext cx="3838755" cy="955364"/>
          </a:xfrm>
          <a:prstGeom prst="wedgeRectCallout">
            <a:avLst>
              <a:gd name="adj1" fmla="val -14215"/>
              <a:gd name="adj2" fmla="val -1880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コンフリクトしている部分のコードが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このように修正される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9" y="1146954"/>
            <a:ext cx="6572250" cy="24765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マージ</a:t>
            </a:r>
            <a:r>
              <a:rPr lang="en-US" altLang="ja-JP" dirty="0" smtClean="0"/>
              <a:t>(3/5)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76986" y="1245325"/>
            <a:ext cx="47309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自動でマージできない</a:t>
            </a:r>
            <a:endParaRPr lang="en-US" altLang="ja-JP" sz="3200" dirty="0" smtClean="0"/>
          </a:p>
          <a:p>
            <a:r>
              <a:rPr lang="ja-JP" altLang="en-US" sz="3200" dirty="0" smtClean="0"/>
              <a:t>場合、コンフリクト</a:t>
            </a:r>
            <a:endParaRPr lang="en-US" altLang="ja-JP" sz="3200" dirty="0" smtClean="0"/>
          </a:p>
          <a:p>
            <a:r>
              <a:rPr lang="ja-JP" altLang="en-US" sz="3200" dirty="0" smtClean="0"/>
              <a:t>しているファイルを</a:t>
            </a:r>
            <a:endParaRPr lang="en-US" altLang="ja-JP" sz="3200" dirty="0" smtClean="0"/>
          </a:p>
          <a:p>
            <a:r>
              <a:rPr lang="ja-JP" altLang="en-US" sz="3200" dirty="0" smtClean="0"/>
              <a:t>開いて、</a:t>
            </a:r>
            <a:endParaRPr lang="en-US" altLang="ja-JP" sz="3200" dirty="0" smtClean="0"/>
          </a:p>
          <a:p>
            <a:r>
              <a:rPr lang="ja-JP" altLang="en-US" sz="3200" dirty="0" smtClean="0"/>
              <a:t>複数の変更点を見比べ、</a:t>
            </a:r>
            <a:endParaRPr lang="en-US" altLang="ja-JP" sz="3200" dirty="0" smtClean="0"/>
          </a:p>
          <a:p>
            <a:r>
              <a:rPr lang="ja-JP" altLang="en-US" sz="3200" dirty="0"/>
              <a:t>最終的</a:t>
            </a:r>
            <a:r>
              <a:rPr lang="ja-JP" altLang="en-US" sz="3200" dirty="0" smtClean="0"/>
              <a:t>にどうしたいかを考えて書き換えます</a:t>
            </a:r>
            <a:endParaRPr lang="en-US" altLang="ja-JP" sz="3200" dirty="0" smtClean="0"/>
          </a:p>
          <a:p>
            <a:r>
              <a:rPr lang="ja-JP" altLang="en-US" sz="3200" dirty="0" smtClean="0"/>
              <a:t>（手動のマージ）</a:t>
            </a:r>
            <a:endParaRPr lang="en-US" altLang="ja-JP" sz="3200" dirty="0" smtClean="0"/>
          </a:p>
        </p:txBody>
      </p:sp>
      <p:sp>
        <p:nvSpPr>
          <p:cNvPr id="6" name="四角形吹き出し 5"/>
          <p:cNvSpPr/>
          <p:nvPr/>
        </p:nvSpPr>
        <p:spPr>
          <a:xfrm>
            <a:off x="2415396" y="4192438"/>
            <a:ext cx="3838755" cy="845388"/>
          </a:xfrm>
          <a:prstGeom prst="wedgeRectCallout">
            <a:avLst>
              <a:gd name="adj1" fmla="val -14215"/>
              <a:gd name="adj2" fmla="val -1880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コンフリクトしていた部分を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書き換えて解決する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マージ</a:t>
            </a:r>
            <a:r>
              <a:rPr lang="en-US" altLang="ja-JP" dirty="0" smtClean="0"/>
              <a:t>(4/5)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344" y="2846717"/>
            <a:ext cx="10644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コンフリクト</a:t>
            </a:r>
            <a:r>
              <a:rPr lang="ja-JP" altLang="en-US" sz="3200" dirty="0" smtClean="0"/>
              <a:t>を解決したら、</a:t>
            </a:r>
            <a:endParaRPr lang="en-US" altLang="ja-JP" sz="3200" dirty="0" smtClean="0"/>
          </a:p>
          <a:p>
            <a:r>
              <a:rPr lang="ja-JP" altLang="en-US" sz="3200" dirty="0" smtClean="0"/>
              <a:t>コミット、プッシュします。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成功すると、このように樹形図が統合された形で</a:t>
            </a:r>
            <a:endParaRPr lang="en-US" altLang="ja-JP" sz="3200" dirty="0" smtClean="0"/>
          </a:p>
          <a:p>
            <a:r>
              <a:rPr lang="ja-JP" altLang="en-US" sz="3200" dirty="0" smtClean="0"/>
              <a:t>表示されます。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7055"/>
            <a:ext cx="55911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err="1" smtClean="0"/>
              <a:t>Git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/>
          <a:lstStyle/>
          <a:p>
            <a:r>
              <a:rPr kumimoji="1" lang="ja-JP" altLang="en-US" sz="2800" dirty="0" smtClean="0"/>
              <a:t>複数あるバージョン管理システムの一つ</a:t>
            </a:r>
            <a:endParaRPr lang="en-US" altLang="ja-JP" dirty="0"/>
          </a:p>
          <a:p>
            <a:r>
              <a:rPr kumimoji="1" lang="ja-JP" altLang="en-US" sz="2800" dirty="0" smtClean="0"/>
              <a:t>現在、最も高いシェアを誇る</a:t>
            </a:r>
            <a:endParaRPr kumimoji="1" lang="en-US" altLang="ja-JP" sz="28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4" y="2560967"/>
            <a:ext cx="2857500" cy="28575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2" y="3020323"/>
            <a:ext cx="3662457" cy="219175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47" y="2548027"/>
            <a:ext cx="2472187" cy="29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マージ</a:t>
            </a:r>
            <a:r>
              <a:rPr kumimoji="1" lang="en-US" altLang="ja-JP" dirty="0" smtClean="0"/>
              <a:t>(5/5)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39352" y="2630926"/>
            <a:ext cx="8557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既にリモートリポジトリで管理しているソースコードの、同じ個所を二人で編集して故意にコンフリクトを起こし、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手動でマージしてみよう</a:t>
            </a:r>
            <a:endParaRPr lang="en-US" altLang="ja-JP" sz="3600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やってみよう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ブランチ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440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(1/6)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b</a:t>
            </a:r>
            <a:r>
              <a:rPr lang="en-US" altLang="ja-JP" sz="3200" dirty="0" smtClean="0"/>
              <a:t>ranch</a:t>
            </a:r>
            <a:r>
              <a:rPr lang="ja-JP" altLang="en-US" sz="3200" dirty="0" smtClean="0"/>
              <a:t>（木の枝）：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 smtClean="0"/>
              <a:t>		</a:t>
            </a:r>
            <a:r>
              <a:rPr lang="ja-JP" altLang="en-US" sz="3000" dirty="0" smtClean="0"/>
              <a:t>並行して複数の機能を追加する</a:t>
            </a:r>
            <a:r>
              <a:rPr lang="ja-JP" altLang="en-US" sz="3000" dirty="0"/>
              <a:t>時</a:t>
            </a:r>
            <a:r>
              <a:rPr lang="ja-JP" altLang="en-US" sz="3000" dirty="0" smtClean="0"/>
              <a:t>に作成。</a:t>
            </a:r>
            <a:endParaRPr lang="en-US" altLang="ja-JP" sz="3000" dirty="0" smtClean="0"/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チーム制作では、複数の機能を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en-US" altLang="ja-JP" sz="3200" dirty="0"/>
              <a:t>	</a:t>
            </a:r>
            <a:r>
              <a:rPr lang="ja-JP" altLang="en-US" sz="3200" dirty="0" smtClean="0"/>
              <a:t>並行して進めるのが普通なので、</a:t>
            </a:r>
            <a:endParaRPr lang="en-US" altLang="ja-JP" sz="3200" dirty="0" smtClean="0"/>
          </a:p>
          <a:p>
            <a:pPr marL="0" indent="0">
              <a:buNone/>
            </a:pPr>
            <a:r>
              <a:rPr kumimoji="1" lang="en-US" altLang="ja-JP" sz="3200" dirty="0" smtClean="0"/>
              <a:t>	</a:t>
            </a:r>
            <a:r>
              <a:rPr kumimoji="1" lang="ja-JP" altLang="en-US" sz="3200" dirty="0" smtClean="0"/>
              <a:t>メンバーそれぞれが</a:t>
            </a:r>
            <a:endParaRPr kumimoji="1" lang="en-US" altLang="ja-JP" sz="3200" dirty="0" smtClean="0"/>
          </a:p>
          <a:p>
            <a:pPr marL="0" indent="0">
              <a:buNone/>
            </a:pPr>
            <a:r>
              <a:rPr lang="en-US" altLang="ja-JP" sz="3200" dirty="0"/>
              <a:t>	</a:t>
            </a:r>
            <a:r>
              <a:rPr kumimoji="1" lang="ja-JP" altLang="en-US" sz="3200" dirty="0" smtClean="0"/>
              <a:t>ブランチを切って作業します。</a:t>
            </a:r>
            <a:endParaRPr kumimoji="1"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5" y="2464213"/>
            <a:ext cx="4602148" cy="2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(2/6)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3" y="1552753"/>
            <a:ext cx="7936811" cy="407220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301397" y="1458312"/>
            <a:ext cx="38906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最初にローカルで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ブランチを作ります</a:t>
            </a:r>
            <a:endParaRPr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作業の内容が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分かりやすいような</a:t>
            </a:r>
            <a:endParaRPr lang="en-US" altLang="ja-JP" sz="3200" dirty="0" smtClean="0"/>
          </a:p>
          <a:p>
            <a:r>
              <a:rPr lang="ja-JP" altLang="en-US" sz="3200" dirty="0" smtClean="0"/>
              <a:t>名前をつけましょう</a:t>
            </a:r>
            <a:endParaRPr lang="en-US" altLang="ja-JP" sz="3200" dirty="0" smtClean="0"/>
          </a:p>
          <a:p>
            <a:r>
              <a:rPr lang="ja-JP" altLang="en-US" sz="3200" dirty="0" smtClean="0"/>
              <a:t>（名前に日本語は</a:t>
            </a:r>
            <a:endParaRPr lang="en-US" altLang="ja-JP" sz="3200" dirty="0" smtClean="0"/>
          </a:p>
          <a:p>
            <a:r>
              <a:rPr lang="ja-JP" altLang="en-US" sz="3200" dirty="0" smtClean="0"/>
              <a:t>使わない）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0201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41079" y="1300073"/>
            <a:ext cx="45374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作成したブランチが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自動的に選択状態（チェックアウト）に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なります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この状態でなにか編集してコミットすると、選択ブランチに反映され、他ブランチには</a:t>
            </a:r>
            <a:endParaRPr lang="en-US" altLang="ja-JP" sz="3200" dirty="0" smtClean="0"/>
          </a:p>
          <a:p>
            <a:r>
              <a:rPr lang="ja-JP" altLang="en-US" sz="3200" dirty="0" smtClean="0"/>
              <a:t>影響を与えません</a:t>
            </a:r>
            <a:endParaRPr lang="en-US" altLang="ja-JP" sz="32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63" y="1377711"/>
            <a:ext cx="6456605" cy="39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06573" y="1958644"/>
            <a:ext cx="4710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コミット後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プッシュすることで、</a:t>
            </a:r>
            <a:endParaRPr lang="en-US" altLang="ja-JP" sz="3200" dirty="0" smtClean="0"/>
          </a:p>
          <a:p>
            <a:r>
              <a:rPr lang="ja-JP" altLang="en-US" sz="3200" dirty="0" smtClean="0"/>
              <a:t>リモートリポジトリでもブランチが共有されます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19" y="1251042"/>
            <a:ext cx="5900018" cy="47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44927" y="1993149"/>
            <a:ext cx="40630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このように、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ブラウザで</a:t>
            </a:r>
            <a:r>
              <a:rPr kumimoji="1" lang="en-US" altLang="ja-JP" sz="3200" dirty="0" smtClean="0"/>
              <a:t>GitHub</a:t>
            </a:r>
            <a:r>
              <a:rPr kumimoji="1" lang="ja-JP" altLang="en-US" sz="3200" dirty="0" smtClean="0"/>
              <a:t>を</a:t>
            </a:r>
            <a:endParaRPr kumimoji="1" lang="en-US" altLang="ja-JP" sz="3200" dirty="0" smtClean="0"/>
          </a:p>
          <a:p>
            <a:r>
              <a:rPr lang="ja-JP" altLang="en-US" sz="3200" dirty="0"/>
              <a:t>見</a:t>
            </a:r>
            <a:r>
              <a:rPr lang="ja-JP" altLang="en-US" sz="3200" dirty="0" smtClean="0"/>
              <a:t>てもブランチが</a:t>
            </a:r>
            <a:endParaRPr lang="en-US" altLang="ja-JP" sz="3200" dirty="0" smtClean="0"/>
          </a:p>
          <a:p>
            <a:r>
              <a:rPr lang="ja-JP" altLang="en-US" sz="3200" dirty="0" smtClean="0"/>
              <a:t>反映されています</a:t>
            </a:r>
            <a:endParaRPr lang="en-US" altLang="ja-JP" sz="3200" dirty="0" smtClean="0"/>
          </a:p>
          <a:p>
            <a:r>
              <a:rPr lang="ja-JP" altLang="en-US" sz="2800" dirty="0" smtClean="0"/>
              <a:t>（リモートブランチ）</a:t>
            </a:r>
            <a:endParaRPr lang="en-US" altLang="ja-JP" sz="2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4" y="1152435"/>
            <a:ext cx="7343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</a:t>
            </a:r>
            <a:r>
              <a:rPr kumimoji="1" lang="en-US" altLang="ja-JP" dirty="0" smtClean="0"/>
              <a:t>(6/6)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4272" y="2003319"/>
            <a:ext cx="104034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ゲームジャム中でも、帰宅後、自宅での作業中など</a:t>
            </a:r>
            <a:endParaRPr lang="en-US" altLang="ja-JP" sz="3200" dirty="0" smtClean="0"/>
          </a:p>
          <a:p>
            <a:r>
              <a:rPr lang="ja-JP" altLang="en-US" sz="3200" dirty="0" smtClean="0"/>
              <a:t>ブランチを切ることによって、他の人に影響することなく、ローカル＋クラウド上でバージョン管理できます。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ブランチを切らないと、プッシュする度にコンフリクトが起きてしまうでしょう。相手がそばにいれば話しながら競合を解決できますが、話せない状況ではそう</a:t>
            </a:r>
            <a:r>
              <a:rPr lang="ja-JP" altLang="en-US" sz="3200" dirty="0" err="1" smtClean="0"/>
              <a:t>も</a:t>
            </a:r>
            <a:r>
              <a:rPr lang="ja-JP" altLang="en-US" sz="3200" dirty="0" smtClean="0"/>
              <a:t>いきません。</a:t>
            </a:r>
            <a:endParaRPr lang="en-US" altLang="ja-JP" sz="2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使いどころ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394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3" y="136989"/>
            <a:ext cx="6499843" cy="777411"/>
          </a:xfrm>
        </p:spPr>
        <p:txBody>
          <a:bodyPr/>
          <a:lstStyle/>
          <a:p>
            <a:r>
              <a:rPr kumimoji="1" lang="ja-JP" altLang="en-US" dirty="0" smtClean="0"/>
              <a:t>ブランチのマージ</a:t>
            </a:r>
            <a:r>
              <a:rPr kumimoji="1" lang="en-US" altLang="ja-JP" dirty="0" smtClean="0"/>
              <a:t>(1/9)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11524" y="1528866"/>
            <a:ext cx="10403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ブランチは便利な機能ですが、</a:t>
            </a:r>
            <a:endParaRPr lang="en-US" altLang="ja-JP" sz="3200" dirty="0" smtClean="0"/>
          </a:p>
          <a:p>
            <a:r>
              <a:rPr lang="ja-JP" altLang="en-US" sz="3200" dirty="0" smtClean="0"/>
              <a:t>あまり長期間それぞれ別ブランチで作業を続けていると、</a:t>
            </a:r>
            <a:endParaRPr lang="en-US" altLang="ja-JP" sz="3200" dirty="0" smtClean="0"/>
          </a:p>
          <a:p>
            <a:r>
              <a:rPr lang="ja-JP" altLang="en-US" sz="3200" dirty="0" smtClean="0"/>
              <a:t>コンフリクトする個所がどんどん増えていきます。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ja-JP" altLang="en-US" sz="3200" dirty="0"/>
              <a:t>ブランチで予定していた機能が出来上がったら、</a:t>
            </a:r>
            <a:endParaRPr lang="en-US" altLang="ja-JP" sz="3200" dirty="0"/>
          </a:p>
          <a:p>
            <a:r>
              <a:rPr lang="ja-JP" altLang="en-US" sz="3200" dirty="0"/>
              <a:t>作業ブランチ（</a:t>
            </a:r>
            <a:r>
              <a:rPr lang="en-US" altLang="ja-JP" sz="3200" dirty="0"/>
              <a:t>feature branch)</a:t>
            </a:r>
            <a:r>
              <a:rPr lang="ja-JP" altLang="en-US" sz="3200" dirty="0"/>
              <a:t>を</a:t>
            </a:r>
            <a:endParaRPr lang="en-US" altLang="ja-JP" sz="3200" dirty="0"/>
          </a:p>
          <a:p>
            <a:r>
              <a:rPr lang="ja-JP" altLang="en-US" sz="3200" dirty="0"/>
              <a:t>マスターブランチ</a:t>
            </a:r>
            <a:r>
              <a:rPr lang="en-US" altLang="ja-JP" sz="3200" dirty="0"/>
              <a:t>(master branch)</a:t>
            </a:r>
            <a:r>
              <a:rPr lang="ja-JP" altLang="en-US" sz="3200" dirty="0" err="1"/>
              <a:t>に統</a:t>
            </a:r>
            <a:r>
              <a:rPr lang="ja-JP" altLang="en-US" sz="3200" dirty="0"/>
              <a:t>合しましょう</a:t>
            </a:r>
            <a:r>
              <a:rPr lang="ja-JP" altLang="en-US" sz="3200" dirty="0" smtClean="0"/>
              <a:t>。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5968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err="1" smtClean="0"/>
              <a:t>SourceTree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6379074" cy="5476125"/>
          </a:xfrm>
        </p:spPr>
        <p:txBody>
          <a:bodyPr/>
          <a:lstStyle/>
          <a:p>
            <a:r>
              <a:rPr kumimoji="1" lang="en-US" altLang="ja-JP" sz="2800" dirty="0" err="1" smtClean="0"/>
              <a:t>Git</a:t>
            </a:r>
            <a:r>
              <a:rPr kumimoji="1" lang="ja-JP" altLang="en-US" sz="2800" dirty="0" smtClean="0"/>
              <a:t>や</a:t>
            </a:r>
            <a:r>
              <a:rPr kumimoji="1" lang="en-US" altLang="ja-JP" sz="2800" dirty="0" smtClean="0"/>
              <a:t>Mercurial</a:t>
            </a:r>
            <a:r>
              <a:rPr kumimoji="1" lang="ja-JP" altLang="en-US" sz="2800" dirty="0" smtClean="0"/>
              <a:t>のシステム上で、</a:t>
            </a:r>
            <a:r>
              <a:rPr lang="ja-JP" altLang="en-US" sz="2800" u="sng" dirty="0" smtClean="0">
                <a:solidFill>
                  <a:srgbClr val="FF0000"/>
                </a:solidFill>
              </a:rPr>
              <a:t>バージョン</a:t>
            </a:r>
            <a:r>
              <a:rPr lang="ja-JP" altLang="en-US" sz="2800" u="sng" dirty="0"/>
              <a:t>を</a:t>
            </a:r>
            <a:r>
              <a:rPr lang="ja-JP" altLang="en-US" sz="2800" u="sng" dirty="0">
                <a:solidFill>
                  <a:srgbClr val="FF0000"/>
                </a:solidFill>
              </a:rPr>
              <a:t>管理</a:t>
            </a:r>
            <a:r>
              <a:rPr lang="ja-JP" altLang="en-US" sz="2800" u="sng" dirty="0"/>
              <a:t>するツール</a:t>
            </a:r>
            <a:r>
              <a:rPr lang="en-US" altLang="ja-JP" dirty="0"/>
              <a:t>	</a:t>
            </a:r>
            <a:r>
              <a:rPr lang="ja-JP" altLang="en-US" sz="2800" dirty="0" smtClean="0"/>
              <a:t>の一つ</a:t>
            </a:r>
            <a:r>
              <a:rPr lang="en-US" altLang="ja-JP" sz="2800" dirty="0" smtClean="0"/>
              <a:t>	</a:t>
            </a:r>
          </a:p>
          <a:p>
            <a:pPr marL="0" indent="0">
              <a:buNone/>
            </a:pPr>
            <a:r>
              <a:rPr lang="en-US" altLang="ja-JP" dirty="0" smtClean="0"/>
              <a:t>			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1" y="2600865"/>
            <a:ext cx="3421811" cy="2053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00" y="2676795"/>
            <a:ext cx="3349260" cy="185207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224" y="2623603"/>
            <a:ext cx="1905266" cy="1905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10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(2/9)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08872" y="1183941"/>
            <a:ext cx="537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solidFill>
                  <a:srgbClr val="FFC000"/>
                </a:solidFill>
              </a:rPr>
              <a:t>ブランチの切り替え</a:t>
            </a:r>
            <a:endParaRPr kumimoji="1" lang="ja-JP" altLang="en-US" sz="4400" b="1" dirty="0">
              <a:solidFill>
                <a:srgbClr val="FFC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418" y="2467963"/>
            <a:ext cx="1714500" cy="16192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60" y="2467963"/>
            <a:ext cx="1714500" cy="1628775"/>
          </a:xfrm>
          <a:prstGeom prst="rect">
            <a:avLst/>
          </a:prstGeom>
        </p:spPr>
      </p:pic>
      <p:sp>
        <p:nvSpPr>
          <p:cNvPr id="10" name="四角形吹き出し 9"/>
          <p:cNvSpPr/>
          <p:nvPr/>
        </p:nvSpPr>
        <p:spPr>
          <a:xfrm>
            <a:off x="1136913" y="4530066"/>
            <a:ext cx="2063847" cy="845388"/>
          </a:xfrm>
          <a:prstGeom prst="wedgeRectCallout">
            <a:avLst>
              <a:gd name="adj1" fmla="val 17938"/>
              <a:gd name="adj2" fmla="val -10440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ブランチ名を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ダブルクリック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87065" y="2467963"/>
            <a:ext cx="5141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変更を全てコミット後、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作業していたブランチから、</a:t>
            </a:r>
            <a:endParaRPr lang="en-US" altLang="ja-JP" sz="3200" dirty="0" smtClean="0"/>
          </a:p>
          <a:p>
            <a:r>
              <a:rPr lang="ja-JP" altLang="en-US" sz="3200" dirty="0" smtClean="0"/>
              <a:t>マスターブランチに</a:t>
            </a:r>
            <a:endParaRPr lang="en-US" altLang="ja-JP" sz="3200" dirty="0" smtClean="0"/>
          </a:p>
          <a:p>
            <a:r>
              <a:rPr lang="ja-JP" altLang="en-US" sz="3200" dirty="0" smtClean="0"/>
              <a:t>切り替えます。</a:t>
            </a:r>
            <a:endParaRPr lang="en-US" altLang="ja-JP" sz="3200" dirty="0" smtClean="0"/>
          </a:p>
          <a:p>
            <a:r>
              <a:rPr lang="ja-JP" altLang="en-US" sz="3200" dirty="0" smtClean="0"/>
              <a:t>（チェックアウト）</a:t>
            </a:r>
            <a:endParaRPr lang="en-US" altLang="ja-JP" sz="3200" dirty="0" smtClean="0"/>
          </a:p>
        </p:txBody>
      </p:sp>
      <p:sp>
        <p:nvSpPr>
          <p:cNvPr id="12" name="四角形吹き出し 11"/>
          <p:cNvSpPr/>
          <p:nvPr/>
        </p:nvSpPr>
        <p:spPr>
          <a:xfrm>
            <a:off x="3943744" y="4530066"/>
            <a:ext cx="2063847" cy="845388"/>
          </a:xfrm>
          <a:prstGeom prst="wedgeRectCallout">
            <a:avLst>
              <a:gd name="adj1" fmla="val -14664"/>
              <a:gd name="adj2" fmla="val -993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ブランチが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切り替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わる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38" y="1136351"/>
            <a:ext cx="4743450" cy="48958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(3/9)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87065" y="2467963"/>
            <a:ext cx="51413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統合したいブランチを</a:t>
            </a:r>
            <a:endParaRPr lang="en-US" altLang="ja-JP" sz="3200" dirty="0" smtClean="0"/>
          </a:p>
          <a:p>
            <a:r>
              <a:rPr lang="ja-JP" altLang="en-US" sz="3200" dirty="0" smtClean="0"/>
              <a:t>右クリックし、</a:t>
            </a:r>
            <a:endParaRPr lang="en-US" altLang="ja-JP" sz="3200" dirty="0" smtClean="0"/>
          </a:p>
          <a:p>
            <a:r>
              <a:rPr lang="ja-JP" altLang="en-US" sz="3200" dirty="0" smtClean="0"/>
              <a:t>「現在のブランチに</a:t>
            </a:r>
            <a:endParaRPr lang="en-US" altLang="ja-JP" sz="3200" dirty="0" smtClean="0"/>
          </a:p>
          <a:p>
            <a:r>
              <a:rPr lang="ja-JP" altLang="en-US" sz="3200" dirty="0" smtClean="0"/>
              <a:t>〇〇〇をマージ」を</a:t>
            </a:r>
            <a:endParaRPr lang="en-US" altLang="ja-JP" sz="3200" dirty="0" smtClean="0"/>
          </a:p>
          <a:p>
            <a:r>
              <a:rPr lang="ja-JP" altLang="en-US" sz="3200" dirty="0" smtClean="0"/>
              <a:t>選択します</a:t>
            </a:r>
            <a:r>
              <a:rPr lang="ja-JP" altLang="en-US" sz="3200" dirty="0"/>
              <a:t>。</a:t>
            </a:r>
            <a:endParaRPr lang="en-US" altLang="ja-JP" sz="3200" dirty="0" smtClean="0"/>
          </a:p>
        </p:txBody>
      </p:sp>
      <p:sp>
        <p:nvSpPr>
          <p:cNvPr id="12" name="四角形吹き出し 11"/>
          <p:cNvSpPr/>
          <p:nvPr/>
        </p:nvSpPr>
        <p:spPr>
          <a:xfrm>
            <a:off x="2242868" y="1551616"/>
            <a:ext cx="2063847" cy="845388"/>
          </a:xfrm>
          <a:prstGeom prst="wedgeRectCallout">
            <a:avLst>
              <a:gd name="adj1" fmla="val -63567"/>
              <a:gd name="adj2" fmla="val 598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①右クリック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38337" y="1417061"/>
            <a:ext cx="4863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solidFill>
                  <a:srgbClr val="FFC000"/>
                </a:solidFill>
              </a:rPr>
              <a:t>ブランチのマージ</a:t>
            </a:r>
            <a:endParaRPr kumimoji="1" lang="ja-JP" alt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(4/9)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87065" y="2467963"/>
            <a:ext cx="5141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統合されたコミットが</a:t>
            </a:r>
            <a:endParaRPr lang="en-US" altLang="ja-JP" sz="3200" dirty="0" smtClean="0"/>
          </a:p>
          <a:p>
            <a:r>
              <a:rPr lang="ja-JP" altLang="en-US" sz="3200" dirty="0" smtClean="0"/>
              <a:t>できるので、プッシュして</a:t>
            </a:r>
            <a:endParaRPr lang="en-US" altLang="ja-JP" sz="3200" dirty="0" smtClean="0"/>
          </a:p>
          <a:p>
            <a:r>
              <a:rPr lang="ja-JP" altLang="en-US" sz="3200" dirty="0" smtClean="0"/>
              <a:t>リモートに反映します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2" y="1168778"/>
            <a:ext cx="4324261" cy="49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(5/9)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87065" y="2467963"/>
            <a:ext cx="5141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統合が済んだブランチは、</a:t>
            </a:r>
            <a:endParaRPr lang="en-US" altLang="ja-JP" sz="3200" dirty="0" smtClean="0"/>
          </a:p>
          <a:p>
            <a:r>
              <a:rPr lang="ja-JP" altLang="en-US" sz="3200" dirty="0" smtClean="0"/>
              <a:t>削除しておきます。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60" y="1147582"/>
            <a:ext cx="4133670" cy="484668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431713" y="1460193"/>
            <a:ext cx="525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C000"/>
                </a:solidFill>
              </a:rPr>
              <a:t>ローカルブランチの削除</a:t>
            </a:r>
            <a:endParaRPr kumimoji="1" lang="ja-JP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(6/9)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50966" y="1733908"/>
            <a:ext cx="53598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作業</a:t>
            </a:r>
            <a:r>
              <a:rPr lang="ja-JP" altLang="en-US" sz="3200" dirty="0"/>
              <a:t>ブランチを</a:t>
            </a:r>
            <a:endParaRPr lang="en-US" altLang="ja-JP" sz="3200" dirty="0"/>
          </a:p>
          <a:p>
            <a:r>
              <a:rPr lang="ja-JP" altLang="en-US" sz="3200" dirty="0"/>
              <a:t>プッシュしていた場合は、</a:t>
            </a:r>
            <a:endParaRPr lang="en-US" altLang="ja-JP" sz="3200" dirty="0"/>
          </a:p>
          <a:p>
            <a:r>
              <a:rPr lang="ja-JP" altLang="en-US" sz="3200" dirty="0" smtClean="0"/>
              <a:t>リモートブランチも</a:t>
            </a:r>
            <a:endParaRPr lang="en-US" altLang="ja-JP" sz="3200" dirty="0"/>
          </a:p>
          <a:p>
            <a:r>
              <a:rPr lang="ja-JP" altLang="en-US" sz="3200" dirty="0"/>
              <a:t>削除する必要が</a:t>
            </a:r>
            <a:r>
              <a:rPr lang="ja-JP" altLang="en-US" sz="3200" dirty="0" smtClean="0"/>
              <a:t>あります。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 smtClean="0"/>
              <a:t>ブラウザで</a:t>
            </a:r>
            <a:r>
              <a:rPr lang="en-US" altLang="ja-JP" sz="3200" dirty="0" smtClean="0"/>
              <a:t>GitHub</a:t>
            </a:r>
            <a:r>
              <a:rPr lang="ja-JP" altLang="en-US" sz="3200" dirty="0" smtClean="0"/>
              <a:t>を開き、</a:t>
            </a:r>
            <a:endParaRPr lang="en-US" altLang="ja-JP" sz="3200" dirty="0" smtClean="0"/>
          </a:p>
          <a:p>
            <a:r>
              <a:rPr lang="ja-JP" altLang="en-US" sz="3200" dirty="0" smtClean="0"/>
              <a:t>リモートブランチを削除します</a:t>
            </a:r>
            <a:endParaRPr lang="en-US" altLang="ja-JP" sz="32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559397"/>
            <a:ext cx="525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C000"/>
                </a:solidFill>
              </a:rPr>
              <a:t>リモートブランチの削除</a:t>
            </a:r>
            <a:endParaRPr kumimoji="1" lang="ja-JP" altLang="en-US" sz="3200" b="1" dirty="0">
              <a:solidFill>
                <a:srgbClr val="FFC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84132"/>
            <a:ext cx="5820135" cy="2203549"/>
          </a:xfrm>
          <a:prstGeom prst="rect">
            <a:avLst/>
          </a:prstGeom>
        </p:spPr>
      </p:pic>
      <p:sp>
        <p:nvSpPr>
          <p:cNvPr id="7" name="四角形吹き出し 6"/>
          <p:cNvSpPr/>
          <p:nvPr/>
        </p:nvSpPr>
        <p:spPr>
          <a:xfrm>
            <a:off x="4433623" y="4920393"/>
            <a:ext cx="1768770" cy="488369"/>
          </a:xfrm>
          <a:prstGeom prst="wedgeRectCallout">
            <a:avLst>
              <a:gd name="adj1" fmla="val 60017"/>
              <a:gd name="adj2" fmla="val -176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削除ボタン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(7/9)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50966" y="1733908"/>
            <a:ext cx="5359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リモートブランチを削除</a:t>
            </a:r>
            <a:endParaRPr lang="en-US" altLang="ja-JP" sz="3200" dirty="0" smtClean="0"/>
          </a:p>
          <a:p>
            <a:r>
              <a:rPr lang="ja-JP" altLang="en-US" sz="3200" dirty="0" smtClean="0"/>
              <a:t>していても、</a:t>
            </a:r>
            <a:endParaRPr lang="en-US" altLang="ja-JP" sz="3200" dirty="0" smtClean="0"/>
          </a:p>
          <a:p>
            <a:r>
              <a:rPr lang="ja-JP" altLang="en-US" sz="3200" dirty="0" smtClean="0"/>
              <a:t>いつまでもプルのリストに</a:t>
            </a:r>
            <a:endParaRPr lang="en-US" altLang="ja-JP" sz="3200" dirty="0" smtClean="0"/>
          </a:p>
          <a:p>
            <a:r>
              <a:rPr lang="ja-JP" altLang="en-US" sz="3200" dirty="0" smtClean="0"/>
              <a:t>削除済み</a:t>
            </a:r>
            <a:r>
              <a:rPr lang="ja-JP" altLang="en-US" sz="3200" dirty="0"/>
              <a:t>ブランチ</a:t>
            </a:r>
            <a:r>
              <a:rPr lang="ja-JP" altLang="en-US" sz="3200" dirty="0" smtClean="0"/>
              <a:t>が</a:t>
            </a:r>
            <a:endParaRPr lang="en-US" altLang="ja-JP" sz="3200" dirty="0" smtClean="0"/>
          </a:p>
          <a:p>
            <a:r>
              <a:rPr lang="ja-JP" altLang="en-US" sz="3200" dirty="0" smtClean="0"/>
              <a:t>表示されてしまうことがあります</a:t>
            </a:r>
            <a:r>
              <a:rPr lang="ja-JP" altLang="en-US" sz="3200" dirty="0"/>
              <a:t>。</a:t>
            </a:r>
            <a:endParaRPr lang="en-US" altLang="ja-JP" sz="32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96960"/>
            <a:ext cx="5525058" cy="211140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77334" y="1559397"/>
            <a:ext cx="525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C000"/>
                </a:solidFill>
              </a:rPr>
              <a:t>削除済みリモートの掃除</a:t>
            </a:r>
            <a:endParaRPr kumimoji="1" lang="ja-JP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9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ブランチのマージ</a:t>
            </a:r>
            <a:r>
              <a:rPr lang="en-US" altLang="ja-JP" dirty="0" smtClean="0"/>
              <a:t>(8/9)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50966" y="1733908"/>
            <a:ext cx="53598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「リモートで消えた</a:t>
            </a:r>
            <a:endParaRPr lang="en-US" altLang="ja-JP" sz="3200" dirty="0" smtClean="0"/>
          </a:p>
          <a:p>
            <a:r>
              <a:rPr lang="ja-JP" altLang="en-US" sz="3200" dirty="0" smtClean="0"/>
              <a:t>追跡ブランチを消去」に</a:t>
            </a:r>
            <a:endParaRPr lang="en-US" altLang="ja-JP" sz="3200" dirty="0" smtClean="0"/>
          </a:p>
          <a:p>
            <a:r>
              <a:rPr lang="ja-JP" altLang="en-US" sz="3200" dirty="0"/>
              <a:t>チェック</a:t>
            </a:r>
            <a:r>
              <a:rPr lang="ja-JP" altLang="en-US" sz="3200" dirty="0" smtClean="0"/>
              <a:t>を入れてフェッチすることで、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削除済みブランチが</a:t>
            </a:r>
            <a:endParaRPr lang="en-US" altLang="ja-JP" sz="3200" dirty="0" smtClean="0"/>
          </a:p>
          <a:p>
            <a:r>
              <a:rPr lang="ja-JP" altLang="en-US" sz="3200" dirty="0"/>
              <a:t>リスト</a:t>
            </a:r>
            <a:r>
              <a:rPr lang="ja-JP" altLang="en-US" sz="3200" dirty="0" smtClean="0"/>
              <a:t>から</a:t>
            </a:r>
            <a:r>
              <a:rPr lang="ja-JP" altLang="en-US" sz="3200" dirty="0"/>
              <a:t>消</a:t>
            </a:r>
            <a:r>
              <a:rPr lang="ja-JP" altLang="en-US" sz="3200" dirty="0" smtClean="0"/>
              <a:t>えます</a:t>
            </a:r>
            <a:endParaRPr lang="en-US" altLang="ja-JP" sz="32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7334" y="1559397"/>
            <a:ext cx="525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FFC000"/>
                </a:solidFill>
              </a:rPr>
              <a:t>削除済みリモートの掃除</a:t>
            </a:r>
            <a:endParaRPr kumimoji="1" lang="ja-JP" altLang="en-US" sz="3200" b="1" dirty="0">
              <a:solidFill>
                <a:srgbClr val="FF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43" y="2448105"/>
            <a:ext cx="521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ブランチのマージ</a:t>
            </a:r>
            <a:r>
              <a:rPr kumimoji="1" lang="en-US" altLang="ja-JP" dirty="0" smtClean="0"/>
              <a:t>(9/9)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0685" y="2234110"/>
            <a:ext cx="51109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二人でそれぞれ作業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ブランチを作り、</a:t>
            </a:r>
            <a:endParaRPr lang="en-US" altLang="ja-JP" sz="3600" b="1" dirty="0" smtClean="0"/>
          </a:p>
          <a:p>
            <a:r>
              <a:rPr lang="ja-JP" altLang="en-US" sz="3600" b="1" dirty="0"/>
              <a:t>何</a:t>
            </a:r>
            <a:r>
              <a:rPr lang="ja-JP" altLang="en-US" sz="3600" b="1" dirty="0" smtClean="0"/>
              <a:t>か編集した後、</a:t>
            </a:r>
            <a:endParaRPr lang="en-US" altLang="ja-JP" sz="3600" b="1" dirty="0" smtClean="0"/>
          </a:p>
          <a:p>
            <a:r>
              <a:rPr lang="ja-JP" altLang="en-US" sz="3600" b="1" dirty="0"/>
              <a:t>ブランチ</a:t>
            </a:r>
            <a:r>
              <a:rPr lang="ja-JP" altLang="en-US" sz="3600" b="1" dirty="0" smtClean="0"/>
              <a:t>をマージしてみよう</a:t>
            </a:r>
            <a:r>
              <a:rPr lang="ja-JP" altLang="en-US" sz="3600" b="1" dirty="0"/>
              <a:t>。</a:t>
            </a:r>
            <a:endParaRPr lang="en-US" altLang="ja-JP" sz="3600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やってみよう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41676" y="2130593"/>
            <a:ext cx="6331788" cy="370949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2800" dirty="0" smtClean="0">
                <a:solidFill>
                  <a:srgbClr val="FFFF00"/>
                </a:solidFill>
              </a:rPr>
              <a:t>★順番</a:t>
            </a:r>
            <a:endParaRPr lang="en-US" altLang="ja-JP" sz="2800" dirty="0" smtClean="0">
              <a:solidFill>
                <a:srgbClr val="FFFF00"/>
              </a:solidFill>
            </a:endParaRPr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各自、ブランチを切る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kumimoji="1" lang="ja-JP" altLang="en-US" dirty="0" smtClean="0"/>
              <a:t>各自、何かコードを編集／追加する</a:t>
            </a:r>
            <a:endParaRPr kumimoji="1"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各自、コミット、プッシュ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ここまで二人とも完了しているのを確認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自分のブランチを</a:t>
            </a:r>
            <a:r>
              <a:rPr lang="en-US" altLang="ja-JP" dirty="0" smtClean="0"/>
              <a:t>master</a:t>
            </a:r>
            <a:r>
              <a:rPr lang="ja-JP" altLang="en-US" dirty="0" smtClean="0"/>
              <a:t>にマージ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en-US" altLang="ja-JP" dirty="0" smtClean="0"/>
              <a:t>master</a:t>
            </a:r>
            <a:r>
              <a:rPr lang="ja-JP" altLang="en-US" dirty="0" smtClean="0"/>
              <a:t>をプッシュ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ローカル、リモートのブランチを削除</a:t>
            </a:r>
            <a:endParaRPr lang="en-US" altLang="ja-JP" dirty="0"/>
          </a:p>
          <a:p>
            <a:pPr marL="914400" indent="-914400">
              <a:buFont typeface="+mj-ea"/>
              <a:buAutoNum type="circleNumDbPlain"/>
            </a:pP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11376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用語集</a:t>
            </a:r>
            <a:endParaRPr kumimoji="1" lang="ja-JP" altLang="en-US" dirty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20876"/>
              </p:ext>
            </p:extLst>
          </p:nvPr>
        </p:nvGraphicFramePr>
        <p:xfrm>
          <a:off x="829508" y="1226243"/>
          <a:ext cx="10532984" cy="5328351"/>
        </p:xfrm>
        <a:graphic>
          <a:graphicData uri="http://schemas.openxmlformats.org/drawingml/2006/table">
            <a:tbl>
              <a:tblPr bandRow="1"/>
              <a:tblGrid>
                <a:gridCol w="3031671"/>
                <a:gridCol w="7501313"/>
              </a:tblGrid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リポジトリ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ファイルやディレクトリの状態を記録する場所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675031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ローカルリポジトリ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ユーザ一人ひとりが利用するために、自分の手元のマシン上に</a:t>
                      </a:r>
                      <a:endParaRPr kumimoji="1" lang="en-US" altLang="ja-JP" sz="1800" b="0" i="0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配置するリポジトリ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リモートリポジトリ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専用のサーバに配置して複数人で共有するためのリポジトリ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クローン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リポジトリを複製する操作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675031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コミット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ファイルやディレクトリの追加・変更を、</a:t>
                      </a:r>
                      <a:endParaRPr kumimoji="1" lang="en-US" altLang="ja-JP" sz="1800" b="0" i="0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自分のリポジトリに反映する操作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プッシュ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自分のリポジトリをリモートリポジトリに送信して取り込ませる操作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プル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リモートリポジトリの更新部分を自分のリポジトリに取り込む操作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ブランチ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履歴の流れを分岐して登録するもの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471894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マージ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特定のブランチに対して別のブランチの差分を適用する操作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  <a:tr h="675031"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コンフリクト</a:t>
                      </a:r>
                      <a:r>
                        <a:rPr kumimoji="1" lang="en-US" altLang="ja-JP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競合</a:t>
                      </a:r>
                      <a:r>
                        <a:rPr kumimoji="1" lang="en-US" altLang="ja-JP" sz="2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マージ対象のブランチ間で同じファイルやディレクトリで</a:t>
                      </a:r>
                      <a:endParaRPr kumimoji="1" lang="en-US" altLang="ja-JP" sz="1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kumimoji="1" lang="ja-JP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異なる変更をしていた状況</a:t>
                      </a:r>
                      <a:endParaRPr kumimoji="1" lang="en-US" altLang="ja-JP" sz="180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6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クライアントのおおまかな使い方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58841" y="1470125"/>
            <a:ext cx="11699612" cy="5204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180000" tIns="108000" rIns="180000" bIns="108000">
            <a:spAutoFit/>
          </a:bodyPr>
          <a:lstStyle/>
          <a:p>
            <a:r>
              <a:rPr kumimoji="0" lang="ja-JP" altLang="en-US" sz="2400" dirty="0">
                <a:solidFill>
                  <a:prstClr val="black"/>
                </a:solidFill>
              </a:rPr>
              <a:t>例）すでにあるリポジトリから持ってくる場合の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流れ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endParaRPr kumimoji="0" lang="en-US" altLang="ja-JP" sz="2400" dirty="0" smtClean="0">
              <a:solidFill>
                <a:prstClr val="black"/>
              </a:solidFill>
            </a:endParaRPr>
          </a:p>
          <a:p>
            <a:endParaRPr kumimoji="0" lang="ja-JP" altLang="en-US" sz="2400" dirty="0">
              <a:solidFill>
                <a:prstClr val="black"/>
              </a:solidFill>
            </a:endParaRPr>
          </a:p>
          <a:p>
            <a:r>
              <a:rPr kumimoji="0" lang="ja-JP" altLang="en-US" sz="2400" dirty="0" smtClean="0">
                <a:solidFill>
                  <a:srgbClr val="FF0000"/>
                </a:solidFill>
              </a:rPr>
              <a:t>①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クローン</a:t>
            </a:r>
            <a:r>
              <a:rPr kumimoji="0" lang="ja-JP" altLang="en-US" sz="2400" dirty="0">
                <a:solidFill>
                  <a:prstClr val="black"/>
                </a:solidFill>
              </a:rPr>
              <a:t>でローカルにファイルを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複製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endParaRPr kumimoji="0" lang="ja-JP" altLang="en-US" sz="2400" dirty="0">
              <a:solidFill>
                <a:prstClr val="black"/>
              </a:solidFill>
            </a:endParaRPr>
          </a:p>
          <a:p>
            <a:r>
              <a:rPr kumimoji="0" lang="ja-JP" altLang="en-US" sz="2400" dirty="0">
                <a:solidFill>
                  <a:srgbClr val="FF0000"/>
                </a:solidFill>
              </a:rPr>
              <a:t>②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ファイル</a:t>
            </a:r>
            <a:r>
              <a:rPr kumimoji="0" lang="ja-JP" altLang="en-US" sz="2400" dirty="0">
                <a:solidFill>
                  <a:prstClr val="black"/>
                </a:solidFill>
              </a:rPr>
              <a:t>を編集して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コミット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r>
              <a:rPr kumimoji="0" lang="ja-JP" altLang="en-US" sz="2400" dirty="0" smtClean="0">
                <a:solidFill>
                  <a:prstClr val="black"/>
                </a:solidFill>
              </a:rPr>
              <a:t>（</a:t>
            </a:r>
            <a:r>
              <a:rPr kumimoji="0" lang="ja-JP" altLang="en-US" sz="2400" dirty="0">
                <a:solidFill>
                  <a:prstClr val="black"/>
                </a:solidFill>
              </a:rPr>
              <a:t>ローカルリポジトリが更新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される）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endParaRPr kumimoji="0" lang="ja-JP" altLang="en-US" sz="2400" dirty="0">
              <a:solidFill>
                <a:prstClr val="black"/>
              </a:solidFill>
            </a:endParaRPr>
          </a:p>
          <a:p>
            <a:r>
              <a:rPr kumimoji="0" lang="ja-JP" altLang="en-US" sz="2400" dirty="0">
                <a:solidFill>
                  <a:srgbClr val="FF0000"/>
                </a:solidFill>
              </a:rPr>
              <a:t>③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プッシュ</a:t>
            </a:r>
            <a:r>
              <a:rPr kumimoji="0" lang="ja-JP" altLang="en-US" sz="2400" dirty="0">
                <a:solidFill>
                  <a:prstClr val="black"/>
                </a:solidFill>
              </a:rPr>
              <a:t>してサーバー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のリポジトリ</a:t>
            </a:r>
            <a:r>
              <a:rPr kumimoji="0" lang="ja-JP" altLang="en-US" sz="2400" dirty="0">
                <a:solidFill>
                  <a:prstClr val="black"/>
                </a:solidFill>
              </a:rPr>
              <a:t>に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送る</a:t>
            </a:r>
            <a:endParaRPr kumimoji="0" lang="ja-JP" altLang="en-US" sz="2400" dirty="0">
              <a:solidFill>
                <a:prstClr val="black"/>
              </a:solidFill>
            </a:endParaRPr>
          </a:p>
          <a:p>
            <a:endParaRPr kumimoji="0" lang="en-US" altLang="ja-JP" sz="2400" dirty="0" smtClean="0">
              <a:solidFill>
                <a:prstClr val="black"/>
              </a:solidFill>
            </a:endParaRPr>
          </a:p>
          <a:p>
            <a:r>
              <a:rPr kumimoji="0" lang="ja-JP" altLang="en-US" sz="2400" dirty="0">
                <a:solidFill>
                  <a:srgbClr val="FF0000"/>
                </a:solidFill>
              </a:rPr>
              <a:t>④</a:t>
            </a:r>
            <a:r>
              <a:rPr kumimoji="0" lang="en-US" altLang="ja-JP" sz="2400" dirty="0" smtClean="0">
                <a:solidFill>
                  <a:prstClr val="black"/>
                </a:solidFill>
              </a:rPr>
              <a:t>[</a:t>
            </a:r>
            <a:r>
              <a:rPr kumimoji="0" lang="ja-JP" altLang="en-US" sz="2400" dirty="0">
                <a:solidFill>
                  <a:prstClr val="black"/>
                </a:solidFill>
              </a:rPr>
              <a:t>次回作業をするとき</a:t>
            </a:r>
            <a:r>
              <a:rPr kumimoji="0" lang="en-US" altLang="ja-JP" sz="2400" dirty="0">
                <a:solidFill>
                  <a:prstClr val="black"/>
                </a:solidFill>
              </a:rPr>
              <a:t>] </a:t>
            </a:r>
            <a:r>
              <a:rPr kumimoji="0" lang="ja-JP" altLang="en-US" sz="2400" dirty="0">
                <a:solidFill>
                  <a:prstClr val="black"/>
                </a:solidFill>
              </a:rPr>
              <a:t>他の人が更新をして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いる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r>
              <a:rPr kumimoji="0" lang="ja-JP" altLang="en-US" sz="2400" dirty="0">
                <a:solidFill>
                  <a:prstClr val="black"/>
                </a:solidFill>
              </a:rPr>
              <a:t>　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かも</a:t>
            </a:r>
            <a:r>
              <a:rPr kumimoji="0" lang="ja-JP" altLang="en-US" sz="2400" dirty="0">
                <a:solidFill>
                  <a:prstClr val="black"/>
                </a:solidFill>
              </a:rPr>
              <a:t>しれないので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、まず</a:t>
            </a:r>
            <a:r>
              <a:rPr kumimoji="0" lang="ja-JP" altLang="en-US" sz="2400" dirty="0">
                <a:solidFill>
                  <a:prstClr val="black"/>
                </a:solidFill>
              </a:rPr>
              <a:t>プルをして最新</a:t>
            </a:r>
            <a:r>
              <a:rPr kumimoji="0" lang="ja-JP" altLang="en-US" sz="2400" dirty="0" smtClean="0">
                <a:solidFill>
                  <a:prstClr val="black"/>
                </a:solidFill>
              </a:rPr>
              <a:t>ファイルにする</a:t>
            </a:r>
            <a:endParaRPr kumimoji="0" lang="en-US" altLang="ja-JP" sz="24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400" dirty="0" smtClean="0">
                <a:solidFill>
                  <a:prstClr val="black"/>
                </a:solidFill>
              </a:rPr>
              <a:t>以下、</a:t>
            </a:r>
            <a:r>
              <a:rPr kumimoji="0" lang="ja-JP" altLang="en-US" sz="2400" dirty="0" smtClean="0">
                <a:solidFill>
                  <a:srgbClr val="FF0000"/>
                </a:solidFill>
              </a:rPr>
              <a:t>②</a:t>
            </a:r>
            <a:r>
              <a:rPr kumimoji="0" lang="en-US" altLang="ja-JP" sz="2400" dirty="0" smtClean="0">
                <a:solidFill>
                  <a:srgbClr val="FF0000"/>
                </a:solidFill>
              </a:rPr>
              <a:t> </a:t>
            </a:r>
            <a:r>
              <a:rPr kumimoji="0" lang="en-US" altLang="ja-JP" sz="2400" dirty="0">
                <a:solidFill>
                  <a:srgbClr val="FF0000"/>
                </a:solidFill>
              </a:rPr>
              <a:t>~ </a:t>
            </a:r>
            <a:r>
              <a:rPr kumimoji="0" lang="ja-JP" altLang="en-US" sz="2400" dirty="0" smtClean="0">
                <a:solidFill>
                  <a:srgbClr val="FF0000"/>
                </a:solidFill>
              </a:rPr>
              <a:t>④</a:t>
            </a:r>
            <a:r>
              <a:rPr kumimoji="0" lang="en-US" altLang="ja-JP" sz="2400" dirty="0" smtClean="0">
                <a:solidFill>
                  <a:srgbClr val="FF0000"/>
                </a:solidFill>
              </a:rPr>
              <a:t> </a:t>
            </a:r>
            <a:r>
              <a:rPr kumimoji="0" lang="ja-JP" altLang="en-US" sz="2400" dirty="0">
                <a:solidFill>
                  <a:prstClr val="black"/>
                </a:solidFill>
              </a:rPr>
              <a:t>繰り返し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83" y="2087640"/>
            <a:ext cx="4634222" cy="34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環境</a:t>
            </a:r>
            <a:r>
              <a:rPr lang="ja-JP" altLang="en-US" dirty="0"/>
              <a:t>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10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注意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ここから、かなりの量の作業を行います。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遅れてあとから挽回するのは困難なので、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en-US" altLang="ja-JP" sz="3200" dirty="0" smtClean="0"/>
              <a:t>	</a:t>
            </a:r>
            <a:r>
              <a:rPr lang="ja-JP" altLang="en-US" sz="3200" dirty="0" smtClean="0"/>
              <a:t>しっかりついてきてね。</a:t>
            </a:r>
            <a:endParaRPr lang="en-US" altLang="ja-JP" sz="3200" dirty="0" smtClean="0"/>
          </a:p>
          <a:p>
            <a:r>
              <a:rPr lang="ja-JP" altLang="en-US" sz="3200" dirty="0" smtClean="0"/>
              <a:t>分からない場合は、周りの人と助け合いましょう。</a:t>
            </a:r>
            <a:endParaRPr lang="en-US" altLang="ja-JP" sz="3200" dirty="0" smtClean="0"/>
          </a:p>
          <a:p>
            <a:r>
              <a:rPr lang="ja-JP" altLang="en-US" sz="3200" dirty="0" smtClean="0"/>
              <a:t>うまくいかない場合は、授業の進行を止めて下さい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1366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環境準備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>
            <a:normAutofit/>
          </a:bodyPr>
          <a:lstStyle/>
          <a:p>
            <a:endParaRPr lang="en-US" altLang="ja-JP" sz="3600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sz="3600" dirty="0" smtClean="0"/>
              <a:t>Gmail</a:t>
            </a:r>
            <a:r>
              <a:rPr lang="ja-JP" altLang="en-US" sz="3600" dirty="0" smtClean="0"/>
              <a:t>を用意する</a:t>
            </a:r>
            <a:endParaRPr lang="en-US" altLang="ja-JP" sz="36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3600" dirty="0" err="1" smtClean="0"/>
              <a:t>Git</a:t>
            </a:r>
            <a:r>
              <a:rPr lang="ja-JP" altLang="en-US" sz="3600" dirty="0" smtClean="0"/>
              <a:t>をインストール</a:t>
            </a:r>
            <a:endParaRPr lang="en-US" altLang="ja-JP" sz="36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3600" dirty="0" err="1" smtClean="0"/>
              <a:t>SourceTree</a:t>
            </a:r>
            <a:r>
              <a:rPr lang="ja-JP" altLang="en-US" sz="3600" dirty="0" smtClean="0"/>
              <a:t>をインストール</a:t>
            </a:r>
            <a:endParaRPr lang="en-US" altLang="ja-JP" sz="3600" dirty="0" smtClean="0"/>
          </a:p>
          <a:p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70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en-US" altLang="ja-JP" dirty="0" smtClean="0"/>
              <a:t>Gmail</a:t>
            </a:r>
            <a:r>
              <a:rPr kumimoji="1" lang="ja-JP" altLang="en-US" dirty="0" smtClean="0"/>
              <a:t>の取り方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19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93" y="1216325"/>
            <a:ext cx="7445246" cy="4594734"/>
          </a:xfrm>
          <a:prstGeom prst="rect">
            <a:avLst/>
          </a:prstGeom>
        </p:spPr>
      </p:pic>
      <p:sp>
        <p:nvSpPr>
          <p:cNvPr id="6" name="テキスト ボックス 5">
            <a:hlinkClick r:id="rId3"/>
          </p:cNvPr>
          <p:cNvSpPr txBox="1"/>
          <p:nvPr/>
        </p:nvSpPr>
        <p:spPr>
          <a:xfrm>
            <a:off x="4504427" y="258792"/>
            <a:ext cx="318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http://www.google.co.jp/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26083" y="2657478"/>
            <a:ext cx="3519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ブラウザで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Google</a:t>
            </a:r>
            <a:r>
              <a:rPr lang="ja-JP" altLang="en-US" sz="3200" dirty="0" smtClean="0"/>
              <a:t>のサイトを開く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98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28587"/>
            <a:ext cx="45815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概要</a:t>
            </a:r>
            <a:endParaRPr lang="en-US" altLang="ja-JP" sz="5400" dirty="0"/>
          </a:p>
          <a:p>
            <a:r>
              <a:rPr kumimoji="1" lang="ja-JP" altLang="en-US" sz="5400" dirty="0" smtClean="0"/>
              <a:t>環境準備</a:t>
            </a:r>
            <a:endParaRPr kumimoji="1" lang="en-US" altLang="ja-JP" sz="5400" dirty="0" smtClean="0"/>
          </a:p>
          <a:p>
            <a:r>
              <a:rPr kumimoji="1" lang="ja-JP" altLang="en-US" sz="5400" dirty="0" smtClean="0"/>
              <a:t>実践</a:t>
            </a:r>
            <a:endParaRPr lang="en-US" altLang="ja-JP" sz="5400" dirty="0" smtClean="0"/>
          </a:p>
        </p:txBody>
      </p:sp>
    </p:spTree>
    <p:extLst>
      <p:ext uri="{BB962C8B-B14F-4D97-AF65-F5344CB8AC3E}">
        <p14:creationId xmlns:p14="http://schemas.microsoft.com/office/powerpoint/2010/main" val="14267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32" y="435058"/>
            <a:ext cx="2891916" cy="59878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10023" y="2019123"/>
            <a:ext cx="6858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必要な項目を埋めて、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「次のステップ」</a:t>
            </a:r>
            <a:endParaRPr kumimoji="1" lang="en-US" altLang="ja-JP" sz="3200" dirty="0" smtClean="0"/>
          </a:p>
          <a:p>
            <a:endParaRPr lang="en-US" altLang="ja-JP" sz="3200" dirty="0"/>
          </a:p>
          <a:p>
            <a:r>
              <a:rPr kumimoji="1" lang="ja-JP" altLang="en-US" sz="3200" dirty="0" smtClean="0"/>
              <a:t>メールアドレスとパスワードは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忘れずメモしておきましょう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14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14545" cy="419548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電話番号の確認を求められることもありますが、</a:t>
            </a:r>
            <a:endParaRPr kumimoji="1" lang="en-US" altLang="ja-JP" sz="3200" dirty="0" smtClean="0"/>
          </a:p>
          <a:p>
            <a:pPr marL="0" indent="0">
              <a:buNone/>
            </a:pPr>
            <a:r>
              <a:rPr lang="en-US" altLang="ja-JP" sz="3200" dirty="0" smtClean="0"/>
              <a:t>	</a:t>
            </a:r>
            <a:r>
              <a:rPr lang="ja-JP" altLang="en-US" sz="3200" dirty="0" smtClean="0"/>
              <a:t>画面</a:t>
            </a:r>
            <a:r>
              <a:rPr lang="ja-JP" altLang="en-US" sz="3200" dirty="0"/>
              <a:t>の指示に従って認証を行ってください。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kumimoji="1" lang="ja-JP" altLang="en-US" sz="3200" dirty="0" smtClean="0"/>
              <a:t>ここだけ、必要な場合は携帯電話を操作して</a:t>
            </a:r>
            <a:r>
              <a:rPr lang="ja-JP" altLang="en-US" sz="3200" dirty="0" smtClean="0"/>
              <a:t>構いません</a:t>
            </a:r>
            <a:r>
              <a:rPr lang="ja-JP" altLang="en-US" sz="3200" dirty="0"/>
              <a:t>。</a:t>
            </a:r>
            <a:endParaRPr kumimoji="1" lang="en-US" altLang="ja-JP" sz="3200" dirty="0" smtClean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461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457200"/>
            <a:ext cx="85915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2" y="1219200"/>
            <a:ext cx="6115050" cy="4419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651629" y="3075057"/>
            <a:ext cx="389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/>
              <a:t>Gmail</a:t>
            </a:r>
            <a:r>
              <a:rPr kumimoji="1" lang="ja-JP" altLang="en-US" sz="4000" dirty="0" smtClean="0"/>
              <a:t>取得完了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221118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en-US" altLang="ja-JP" dirty="0" err="1" smtClean="0"/>
              <a:t>Git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88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hlinkClick r:id="rId2"/>
          </p:cNvPr>
          <p:cNvSpPr txBox="1"/>
          <p:nvPr/>
        </p:nvSpPr>
        <p:spPr>
          <a:xfrm>
            <a:off x="4504427" y="1193070"/>
            <a:ext cx="318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https://git-scm.com/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9958" y="1977887"/>
            <a:ext cx="9213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Git-2.12.0-64-bit.exe</a:t>
            </a:r>
            <a:r>
              <a:rPr lang="ja-JP" altLang="en-US" sz="4800" dirty="0" smtClean="0"/>
              <a:t>を起動し、すべてデフォルトのオプションでインストールします。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655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en-US" altLang="ja-JP" dirty="0" err="1" smtClean="0"/>
              <a:t>SourceTree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32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1799" y="252655"/>
            <a:ext cx="51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https://ja.atlassian.com/software/sourcetree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235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73771" y="258792"/>
            <a:ext cx="204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アカウント登録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1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70" y="709612"/>
            <a:ext cx="3581400" cy="543877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20906" y="2502202"/>
            <a:ext cx="6098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「</a:t>
            </a:r>
            <a:r>
              <a:rPr kumimoji="1" lang="en-US" altLang="ja-JP" sz="3200" dirty="0" smtClean="0"/>
              <a:t>Sign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up</a:t>
            </a:r>
            <a:r>
              <a:rPr kumimoji="1" lang="ja-JP" altLang="en-US" sz="3200" dirty="0" smtClean="0"/>
              <a:t>」</a:t>
            </a:r>
            <a:r>
              <a:rPr lang="ja-JP" altLang="en-US" sz="3200" dirty="0" smtClean="0"/>
              <a:t>を押して、</a:t>
            </a:r>
            <a:endParaRPr lang="en-US" altLang="ja-JP" sz="3200" dirty="0" smtClean="0"/>
          </a:p>
          <a:p>
            <a:r>
              <a:rPr lang="ja-JP" altLang="en-US" sz="3200" dirty="0" smtClean="0"/>
              <a:t>アカウントを作成します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582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51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40" y="618451"/>
            <a:ext cx="3443473" cy="56728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20906" y="2502202"/>
            <a:ext cx="60988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必要な項目を埋めて、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en-US" altLang="ja-JP" sz="3200" dirty="0" smtClean="0"/>
              <a:t>Sign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up</a:t>
            </a:r>
            <a:r>
              <a:rPr kumimoji="1" lang="ja-JP" altLang="en-US" sz="3200" dirty="0" smtClean="0"/>
              <a:t>」</a:t>
            </a:r>
            <a:endParaRPr kumimoji="1" lang="en-US" altLang="ja-JP" sz="3200" dirty="0" smtClean="0"/>
          </a:p>
          <a:p>
            <a:r>
              <a:rPr lang="ja-JP" altLang="en-US" sz="3200" dirty="0"/>
              <a:t>ロボット</a:t>
            </a:r>
            <a:r>
              <a:rPr lang="ja-JP" altLang="en-US" sz="3200" dirty="0" smtClean="0"/>
              <a:t>でない証明として、</a:t>
            </a:r>
            <a:endParaRPr lang="en-US" altLang="ja-JP" sz="3200" dirty="0" smtClean="0"/>
          </a:p>
          <a:p>
            <a:r>
              <a:rPr lang="ja-JP" altLang="en-US" sz="3200" dirty="0" smtClean="0"/>
              <a:t>クイズに答える必要があります</a:t>
            </a:r>
            <a:r>
              <a:rPr lang="ja-JP" altLang="en-US" sz="3200" dirty="0"/>
              <a:t>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81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04" y="581280"/>
            <a:ext cx="4924192" cy="572227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679096" y="2404021"/>
            <a:ext cx="4840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確認のメールが</a:t>
            </a:r>
            <a:r>
              <a:rPr kumimoji="1" lang="en-US" altLang="ja-JP" sz="3200" dirty="0" smtClean="0"/>
              <a:t>Gmail</a:t>
            </a:r>
            <a:r>
              <a:rPr kumimoji="1" lang="ja-JP" altLang="en-US" sz="3200" dirty="0" smtClean="0"/>
              <a:t>に届くので、ブラウザでメールを開きます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27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73" y="1106427"/>
            <a:ext cx="5276850" cy="452437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679096" y="2404021"/>
            <a:ext cx="484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メールアドレスが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正しいことを確認します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525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78296"/>
            <a:ext cx="6241950" cy="624819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146235" y="2822713"/>
            <a:ext cx="4512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ログイン後の画面になれば、登録完了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991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19" y="1381503"/>
            <a:ext cx="6914728" cy="422566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206456" y="258792"/>
            <a:ext cx="37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作成したアカウントでログイン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00204" y="2822713"/>
            <a:ext cx="3743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SourceTree</a:t>
            </a:r>
            <a:r>
              <a:rPr kumimoji="1" lang="ja-JP" altLang="en-US" sz="2800" dirty="0" smtClean="0"/>
              <a:t>の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インストール画面に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戻る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31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77" y="450748"/>
            <a:ext cx="3835310" cy="593925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541073" y="2585176"/>
            <a:ext cx="484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Gmail</a:t>
            </a:r>
            <a:r>
              <a:rPr kumimoji="1" lang="ja-JP" altLang="en-US" sz="3200" dirty="0" smtClean="0"/>
              <a:t>のアドレスを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入力してログイン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13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9" y="799685"/>
            <a:ext cx="8572500" cy="52387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144000" y="2395330"/>
            <a:ext cx="4512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後で</a:t>
            </a:r>
            <a:r>
              <a:rPr kumimoji="1" lang="en-US" altLang="ja-JP" sz="2800" dirty="0" smtClean="0"/>
              <a:t>GitHub</a:t>
            </a:r>
            <a:r>
              <a:rPr kumimoji="1" lang="ja-JP" altLang="en-US" sz="2800" dirty="0" err="1" smtClean="0"/>
              <a:t>にも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登録するが、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一旦スキップ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しておきま</a:t>
            </a:r>
            <a:r>
              <a:rPr lang="ja-JP" altLang="en-US" sz="2800" dirty="0"/>
              <a:t>す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85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2667000"/>
            <a:ext cx="53625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3" y="1198286"/>
            <a:ext cx="6467475" cy="41433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351643" y="1715701"/>
            <a:ext cx="4512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Mercurial</a:t>
            </a:r>
            <a:r>
              <a:rPr kumimoji="1" lang="ja-JP" altLang="en-US" sz="2800" dirty="0" smtClean="0"/>
              <a:t>はインストールしていないので、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見つからなかったというメッセージが出ます。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今回は使いません。</a:t>
            </a:r>
            <a:endParaRPr kumimoji="1" lang="en-US" altLang="ja-JP" sz="2800" dirty="0" smtClean="0"/>
          </a:p>
          <a:p>
            <a:r>
              <a:rPr kumimoji="1" lang="en-US" altLang="ja-JP" sz="2800" dirty="0" err="1" smtClean="0"/>
              <a:t>Git</a:t>
            </a:r>
            <a:r>
              <a:rPr kumimoji="1" lang="ja-JP" altLang="en-US" sz="2800" dirty="0" smtClean="0"/>
              <a:t>と比べてみたければ、入れてみるのも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よいでしょう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87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バージョン管理ツールとは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/>
          <a:lstStyle/>
          <a:p>
            <a:r>
              <a:rPr kumimoji="1" lang="ja-JP" altLang="en-US" sz="2800" dirty="0" smtClean="0"/>
              <a:t>その名のとおり、</a:t>
            </a:r>
            <a:r>
              <a:rPr kumimoji="1" lang="ja-JP" altLang="en-US" sz="2800" u="sng" dirty="0" smtClean="0">
                <a:solidFill>
                  <a:srgbClr val="FF0000"/>
                </a:solidFill>
              </a:rPr>
              <a:t>バージョン</a:t>
            </a:r>
            <a:r>
              <a:rPr kumimoji="1" lang="ja-JP" altLang="en-US" sz="2800" u="sng" dirty="0" smtClean="0"/>
              <a:t>を</a:t>
            </a:r>
            <a:r>
              <a:rPr kumimoji="1" lang="ja-JP" altLang="en-US" sz="2800" u="sng" dirty="0" smtClean="0">
                <a:solidFill>
                  <a:srgbClr val="FF0000"/>
                </a:solidFill>
              </a:rPr>
              <a:t>管理</a:t>
            </a:r>
            <a:r>
              <a:rPr kumimoji="1" lang="ja-JP" altLang="en-US" sz="2800" u="sng" dirty="0" smtClean="0"/>
              <a:t>するツール</a:t>
            </a:r>
            <a:endParaRPr kumimoji="1" lang="en-US" altLang="ja-JP" sz="2800" u="sng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 smtClean="0"/>
              <a:t>		</a:t>
            </a:r>
            <a:r>
              <a:rPr lang="ja-JP" altLang="en-US" dirty="0" smtClean="0"/>
              <a:t>例</a:t>
            </a:r>
            <a:r>
              <a:rPr lang="en-US" altLang="ja-JP" dirty="0" smtClean="0"/>
              <a:t>. 	</a:t>
            </a:r>
            <a:r>
              <a:rPr lang="ja-JP" altLang="en-US" dirty="0" smtClean="0"/>
              <a:t>人類補完計画 </a:t>
            </a:r>
            <a:r>
              <a:rPr lang="en-US" altLang="ja-JP" sz="2400" dirty="0" smtClean="0"/>
              <a:t>ver0.1</a:t>
            </a:r>
            <a:r>
              <a:rPr lang="en-US" altLang="ja-JP" sz="1800" dirty="0" smtClean="0"/>
              <a:t>  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	</a:t>
            </a:r>
            <a:r>
              <a:rPr lang="ja-JP" altLang="en-US" dirty="0" smtClean="0"/>
              <a:t>ガンダム 試作２号機 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			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97156" y="2547991"/>
            <a:ext cx="1354295" cy="339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700590" y="2085653"/>
            <a:ext cx="953603" cy="339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左矢印 5"/>
          <p:cNvSpPr/>
          <p:nvPr/>
        </p:nvSpPr>
        <p:spPr>
          <a:xfrm>
            <a:off x="4811282" y="2255177"/>
            <a:ext cx="1075811" cy="4623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73021" y="2085653"/>
            <a:ext cx="2712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上記赤枠の場所がバージョン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90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8" y="516835"/>
            <a:ext cx="8599018" cy="574813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991601" y="2212657"/>
            <a:ext cx="330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インストール完了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36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/>
          <p:cNvSpPr/>
          <p:nvPr/>
        </p:nvSpPr>
        <p:spPr>
          <a:xfrm>
            <a:off x="400692" y="698643"/>
            <a:ext cx="11229654" cy="5486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79534" y="1313859"/>
            <a:ext cx="3955550" cy="1429340"/>
          </a:xfrm>
        </p:spPr>
        <p:txBody>
          <a:bodyPr/>
          <a:lstStyle/>
          <a:p>
            <a:pPr algn="ctr"/>
            <a:r>
              <a:rPr kumimoji="1" lang="ja-JP" altLang="en-US" sz="8800" dirty="0" smtClean="0">
                <a:ln>
                  <a:solidFill>
                    <a:schemeClr val="tx2">
                      <a:lumMod val="10000"/>
                    </a:schemeClr>
                  </a:solidFill>
                </a:ln>
              </a:rPr>
              <a:t>実践！</a:t>
            </a:r>
            <a:endParaRPr kumimoji="1" lang="ja-JP" altLang="en-US" sz="8800" dirty="0">
              <a:ln>
                <a:solidFill>
                  <a:schemeClr val="tx2">
                    <a:lumMod val="10000"/>
                  </a:schemeClr>
                </a:solidFill>
              </a:ln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14" y="2823580"/>
            <a:ext cx="2521136" cy="25057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17" y="3505305"/>
            <a:ext cx="7296150" cy="18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個人制作でも使う</a:t>
            </a:r>
            <a:r>
              <a:rPr lang="ja-JP" altLang="en-US" dirty="0"/>
              <a:t>機能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10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ローカルリポジトリの作成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027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ローカルリポジトリの作成</a:t>
            </a:r>
            <a:r>
              <a:rPr lang="en-US" altLang="ja-JP" dirty="0" smtClean="0"/>
              <a:t>(1/5)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6728" y="2863751"/>
            <a:ext cx="1767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rgbClr val="FFC000"/>
                </a:solidFill>
              </a:rPr>
              <a:t>これ！</a:t>
            </a:r>
            <a:endParaRPr kumimoji="1" lang="ja-JP" altLang="en-US" sz="4000" b="1" dirty="0">
              <a:solidFill>
                <a:srgbClr val="FFC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75" y="1749176"/>
            <a:ext cx="4638675" cy="348615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1926074" y="2915056"/>
            <a:ext cx="1182249" cy="482885"/>
          </a:xfrm>
          <a:prstGeom prst="rightArrow">
            <a:avLst>
              <a:gd name="adj1" fmla="val 50000"/>
              <a:gd name="adj2" fmla="val 904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24159" y="2248557"/>
            <a:ext cx="4215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ローカルリポジトリは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自分の</a:t>
            </a:r>
            <a:r>
              <a:rPr kumimoji="1" lang="en-US" altLang="ja-JP" sz="2800" dirty="0" smtClean="0"/>
              <a:t>PC</a:t>
            </a:r>
            <a:r>
              <a:rPr kumimoji="1" lang="ja-JP" altLang="en-US" sz="2800" dirty="0" smtClean="0"/>
              <a:t>上にあって、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自分だけの変更履歴を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管理しています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62375" y="1037565"/>
            <a:ext cx="525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C000"/>
                </a:solidFill>
              </a:rPr>
              <a:t>ローカルリポジトリと</a:t>
            </a:r>
            <a:r>
              <a:rPr lang="ja-JP" altLang="en-US" sz="3200" b="1" dirty="0">
                <a:solidFill>
                  <a:srgbClr val="FFC000"/>
                </a:solidFill>
              </a:rPr>
              <a:t>は</a:t>
            </a:r>
            <a:endParaRPr kumimoji="1" lang="ja-JP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2184"/>
            <a:ext cx="4391025" cy="26955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63287" y="1508116"/>
            <a:ext cx="62782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エクスプローラで、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バージョン管理したいプロジェクト用のフォルダを作っておく。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フォルダ名は任意だが、日本語は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使わないこと</a:t>
            </a:r>
            <a:r>
              <a:rPr kumimoji="1" lang="ja-JP" altLang="en-US" sz="2800" dirty="0"/>
              <a:t>。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kumimoji="1" lang="ja-JP" altLang="en-US" sz="2800" dirty="0" smtClean="0"/>
              <a:t>既にソースコード等が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入っていてもよい。</a:t>
            </a:r>
            <a:endParaRPr kumimoji="1" lang="ja-JP" altLang="en-US" sz="2800" dirty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ローカルリポジトリの作成</a:t>
            </a:r>
            <a:r>
              <a:rPr lang="en-US" altLang="ja-JP" dirty="0" smtClean="0"/>
              <a:t>(2/5)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50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6916"/>
            <a:ext cx="8026719" cy="4636276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ローカルリポジトリの作成</a:t>
            </a:r>
            <a:r>
              <a:rPr lang="en-US" altLang="ja-JP" dirty="0" smtClean="0"/>
              <a:t>(3/5)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1601" y="2212657"/>
            <a:ext cx="3303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SourceTree</a:t>
            </a:r>
            <a:r>
              <a:rPr kumimoji="1" lang="ja-JP" altLang="en-US" sz="2800" dirty="0" smtClean="0"/>
              <a:t>を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　操作しま</a:t>
            </a:r>
            <a:r>
              <a:rPr lang="ja-JP" altLang="en-US" sz="2800" dirty="0"/>
              <a:t>す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45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04975"/>
            <a:ext cx="8382000" cy="344805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ローカルリポジトリの作成</a:t>
            </a:r>
            <a:r>
              <a:rPr lang="en-US" altLang="ja-JP" dirty="0" smtClean="0"/>
              <a:t>(4/5)</a:t>
            </a:r>
            <a:endParaRPr kumimoji="1" lang="ja-JP" altLang="en-US" dirty="0"/>
          </a:p>
        </p:txBody>
      </p:sp>
      <p:sp>
        <p:nvSpPr>
          <p:cNvPr id="4" name="四角形吹き出し 3"/>
          <p:cNvSpPr/>
          <p:nvPr/>
        </p:nvSpPr>
        <p:spPr>
          <a:xfrm>
            <a:off x="2355318" y="5445645"/>
            <a:ext cx="2932674" cy="995909"/>
          </a:xfrm>
          <a:prstGeom prst="wedgeRectCallout">
            <a:avLst>
              <a:gd name="adj1" fmla="val -25232"/>
              <a:gd name="adj2" fmla="val -18605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フォルダ名と同じ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リポジトリ名になる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（変更も可能）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6392174" y="2931045"/>
            <a:ext cx="2576422" cy="995909"/>
          </a:xfrm>
          <a:prstGeom prst="wedgeRectCallout">
            <a:avLst>
              <a:gd name="adj1" fmla="val 74484"/>
              <a:gd name="adj2" fmla="val -26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作成したフォルダ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を選択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66" y="2103368"/>
            <a:ext cx="4848225" cy="25717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410740" y="1795215"/>
            <a:ext cx="5307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成功すると、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プロジェクトフォルダ内に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「</a:t>
            </a:r>
            <a:r>
              <a:rPr lang="en-US" altLang="ja-JP" sz="2800" dirty="0" smtClean="0"/>
              <a:t>.</a:t>
            </a:r>
            <a:r>
              <a:rPr lang="en-US" altLang="ja-JP" sz="2800" dirty="0" err="1" smtClean="0"/>
              <a:t>git</a:t>
            </a:r>
            <a:r>
              <a:rPr lang="ja-JP" altLang="en-US" sz="2800" dirty="0" smtClean="0"/>
              <a:t>」という隠しフォルダが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できている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kumimoji="1" lang="ja-JP" altLang="en-US" sz="2800" dirty="0" smtClean="0"/>
              <a:t>これは</a:t>
            </a:r>
            <a:r>
              <a:rPr kumimoji="1" lang="en-US" altLang="ja-JP" sz="2800" dirty="0" err="1" smtClean="0"/>
              <a:t>Git</a:t>
            </a:r>
            <a:r>
              <a:rPr kumimoji="1" lang="ja-JP" altLang="en-US" sz="2800" dirty="0" smtClean="0"/>
              <a:t>の管理データなので、勝手に消したり書き換えては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いけません</a:t>
            </a:r>
            <a:endParaRPr kumimoji="1" lang="ja-JP" altLang="en-US" sz="2800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ローカルリポジトリの作成</a:t>
            </a:r>
            <a:r>
              <a:rPr lang="en-US" altLang="ja-JP" dirty="0" smtClean="0"/>
              <a:t>(5/5)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2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kumimoji="1" lang="ja-JP" altLang="en-US" sz="6000" dirty="0" smtClean="0"/>
              <a:t>コミット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992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使うといいこと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9552516" cy="5476125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更新の履歴が</a:t>
            </a:r>
            <a:r>
              <a:rPr lang="ja-JP" altLang="en-US" sz="2800" dirty="0" smtClean="0"/>
              <a:t>残る</a:t>
            </a:r>
            <a:endParaRPr lang="en-US" altLang="ja-JP" sz="2800" dirty="0" smtClean="0"/>
          </a:p>
          <a:p>
            <a:r>
              <a:rPr lang="ja-JP" altLang="en-US" sz="2800" dirty="0"/>
              <a:t>「誰」が「どのファイル」の「どの部分」を更新したのか分かる</a:t>
            </a:r>
          </a:p>
          <a:p>
            <a:r>
              <a:rPr lang="ja-JP" altLang="en-US" sz="2800" dirty="0"/>
              <a:t>履歴からの復元が可能→バックアップの手間が減る</a:t>
            </a:r>
          </a:p>
          <a:p>
            <a:r>
              <a:rPr lang="ja-JP" altLang="en-US" sz="2800" dirty="0"/>
              <a:t>他人の編集した最新ファイルを上書きしようとすると警告が</a:t>
            </a:r>
            <a:r>
              <a:rPr lang="ja-JP" altLang="en-US" sz="2800" dirty="0" smtClean="0"/>
              <a:t>出る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76550" y="4476750"/>
            <a:ext cx="6892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0000"/>
                </a:solidFill>
              </a:rPr>
              <a:t>いいこと満載！</a:t>
            </a:r>
            <a:endParaRPr kumimoji="1" lang="ja-JP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コミット</a:t>
            </a:r>
            <a:r>
              <a:rPr kumimoji="1" lang="en-US" altLang="ja-JP" dirty="0" smtClean="0"/>
              <a:t>(1/8)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3" y="1058238"/>
            <a:ext cx="9185857" cy="5476125"/>
          </a:xfrm>
        </p:spPr>
        <p:txBody>
          <a:bodyPr/>
          <a:lstStyle/>
          <a:p>
            <a:r>
              <a:rPr lang="ja-JP" altLang="en-US" dirty="0" smtClean="0"/>
              <a:t>コミットとは、変更をローカルリポジトリに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</a:t>
            </a:r>
            <a:r>
              <a:rPr lang="ja-JP" altLang="en-US" dirty="0" smtClean="0"/>
              <a:t>反映すること（バックアップ）</a:t>
            </a:r>
            <a:endParaRPr lang="en-US" altLang="ja-JP" dirty="0" smtClean="0"/>
          </a:p>
          <a:p>
            <a:r>
              <a:rPr lang="ja-JP" altLang="en-US" dirty="0" smtClean="0"/>
              <a:t>何か</a:t>
            </a:r>
            <a:r>
              <a:rPr lang="ja-JP" altLang="en-US" dirty="0"/>
              <a:t>キリ</a:t>
            </a:r>
            <a:r>
              <a:rPr lang="ja-JP" altLang="en-US" dirty="0" smtClean="0"/>
              <a:t>のいいタイミングでするとよい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（例：機能を一つ追加した時、帰宅タイミングなど）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31" y="2842841"/>
            <a:ext cx="5436736" cy="3509792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3381632" y="3796300"/>
            <a:ext cx="1626293" cy="482885"/>
          </a:xfrm>
          <a:prstGeom prst="rightArrow">
            <a:avLst>
              <a:gd name="adj1" fmla="val 50000"/>
              <a:gd name="adj2" fmla="val 90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96545" y="3643630"/>
            <a:ext cx="2702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FFC000"/>
                </a:solidFill>
              </a:rPr>
              <a:t>１つ１つが</a:t>
            </a:r>
            <a:endParaRPr kumimoji="1" lang="en-US" altLang="ja-JP" sz="2800" b="1" dirty="0" smtClean="0">
              <a:solidFill>
                <a:srgbClr val="FFC000"/>
              </a:solidFill>
            </a:endParaRPr>
          </a:p>
          <a:p>
            <a:r>
              <a:rPr lang="ja-JP" altLang="en-US" sz="2800" b="1" dirty="0">
                <a:solidFill>
                  <a:srgbClr val="FFC000"/>
                </a:solidFill>
              </a:rPr>
              <a:t>コミット</a:t>
            </a:r>
            <a:endParaRPr kumimoji="1" lang="ja-JP" alt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3" y="1357105"/>
            <a:ext cx="7505700" cy="4362450"/>
          </a:xfrm>
          <a:prstGeom prst="rect">
            <a:avLst/>
          </a:prstGeom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677334" y="136989"/>
            <a:ext cx="4063631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(2/8)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69356" y="1795215"/>
            <a:ext cx="3448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ソースファイルを作成し、追加してみる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kumimoji="1" lang="ja-JP" altLang="en-US" sz="2800" dirty="0" smtClean="0"/>
              <a:t>プロジェクトフォルダ内で右クリックから、ファイル作成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49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381125"/>
            <a:ext cx="5943600" cy="40957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225748" y="1795215"/>
            <a:ext cx="44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ファイル名を適当に変更し、</a:t>
            </a:r>
            <a:endParaRPr kumimoji="1" lang="en-US" altLang="ja-JP" sz="2800" dirty="0" smtClean="0"/>
          </a:p>
          <a:p>
            <a:r>
              <a:rPr lang="en-US" altLang="ja-JP" sz="2800" dirty="0" err="1"/>
              <a:t>c</a:t>
            </a:r>
            <a:r>
              <a:rPr lang="en-US" altLang="ja-JP" sz="2800" dirty="0" err="1" smtClean="0"/>
              <a:t>pp</a:t>
            </a:r>
            <a:r>
              <a:rPr lang="ja-JP" altLang="en-US" sz="2800" dirty="0" smtClean="0"/>
              <a:t>ファイルにする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77334" y="136989"/>
            <a:ext cx="4063631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(3/8)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26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4" y="2155964"/>
            <a:ext cx="6511111" cy="235640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987208" y="2514075"/>
            <a:ext cx="4966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VisualStudio</a:t>
            </a:r>
            <a:r>
              <a:rPr kumimoji="1" lang="ja-JP" altLang="en-US" sz="2800" dirty="0" smtClean="0"/>
              <a:t>で開いて</a:t>
            </a:r>
            <a:r>
              <a:rPr lang="ja-JP" altLang="en-US" sz="2800" dirty="0" smtClean="0"/>
              <a:t>編集</a:t>
            </a:r>
            <a:endParaRPr lang="en-US" altLang="ja-JP" sz="2800" dirty="0" smtClean="0"/>
          </a:p>
          <a:p>
            <a:r>
              <a:rPr lang="ja-JP" altLang="en-US" sz="2800" dirty="0" smtClean="0"/>
              <a:t>（ビルドしないので適当に）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書き換えたら</a:t>
            </a:r>
            <a:r>
              <a:rPr lang="en-US" altLang="ja-JP" sz="2800" dirty="0" err="1" smtClean="0"/>
              <a:t>Ctrl+S</a:t>
            </a:r>
            <a:r>
              <a:rPr lang="ja-JP" altLang="en-US" sz="2800" dirty="0" smtClean="0"/>
              <a:t>で保存</a:t>
            </a:r>
            <a:endParaRPr lang="en-US" altLang="ja-JP" sz="2800" dirty="0" smtClean="0"/>
          </a:p>
          <a:p>
            <a:endParaRPr kumimoji="1" lang="ja-JP" altLang="en-US" sz="2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677334" y="136989"/>
            <a:ext cx="4063631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(4/8)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51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53" y="914400"/>
            <a:ext cx="7695247" cy="576951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541372" y="4010315"/>
            <a:ext cx="2489156" cy="190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30376" y="3799155"/>
            <a:ext cx="590861" cy="143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38134" y="1391212"/>
            <a:ext cx="544530" cy="571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677334" y="136989"/>
            <a:ext cx="8596668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(5/8)</a:t>
            </a:r>
            <a:endParaRPr lang="ja-JP" altLang="en-US" dirty="0"/>
          </a:p>
        </p:txBody>
      </p:sp>
      <p:sp>
        <p:nvSpPr>
          <p:cNvPr id="10" name="四角形吹き出し 9"/>
          <p:cNvSpPr/>
          <p:nvPr/>
        </p:nvSpPr>
        <p:spPr>
          <a:xfrm>
            <a:off x="760386" y="3293753"/>
            <a:ext cx="2291136" cy="996592"/>
          </a:xfrm>
          <a:prstGeom prst="wedgeRectCallout">
            <a:avLst>
              <a:gd name="adj1" fmla="val 111351"/>
              <a:gd name="adj2" fmla="val 3015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②変更があると、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このように出る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760385" y="2230371"/>
            <a:ext cx="2291136" cy="784267"/>
          </a:xfrm>
          <a:prstGeom prst="wedgeRectCallout">
            <a:avLst>
              <a:gd name="adj1" fmla="val 53894"/>
              <a:gd name="adj2" fmla="val -1098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①コミットを押す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四角形吹き出し 12"/>
          <p:cNvSpPr/>
          <p:nvPr/>
        </p:nvSpPr>
        <p:spPr>
          <a:xfrm>
            <a:off x="7477162" y="3675031"/>
            <a:ext cx="3143893" cy="861317"/>
          </a:xfrm>
          <a:prstGeom prst="wedgeRectCallout">
            <a:avLst>
              <a:gd name="adj1" fmla="val -94550"/>
              <a:gd name="adj2" fmla="val -299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③ここ</a:t>
            </a:r>
            <a:r>
              <a:rPr lang="ja-JP" altLang="en-US" sz="2000" dirty="0">
                <a:solidFill>
                  <a:srgbClr val="FF0000"/>
                </a:solidFill>
              </a:rPr>
              <a:t>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クリックして、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変更情報を上へ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56900"/>
            <a:ext cx="8625119" cy="5023802"/>
          </a:xfrm>
          <a:prstGeom prst="rect">
            <a:avLst/>
          </a:prstGeom>
        </p:spPr>
      </p:pic>
      <p:sp>
        <p:nvSpPr>
          <p:cNvPr id="7" name="四角形吹き出し 6"/>
          <p:cNvSpPr/>
          <p:nvPr/>
        </p:nvSpPr>
        <p:spPr>
          <a:xfrm>
            <a:off x="2743200" y="3512195"/>
            <a:ext cx="3106212" cy="784267"/>
          </a:xfrm>
          <a:prstGeom prst="wedgeRectCallout">
            <a:avLst>
              <a:gd name="adj1" fmla="val 51725"/>
              <a:gd name="adj2" fmla="val 141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④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.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何を変更したか、言葉で補足しておく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7991060" y="4594636"/>
            <a:ext cx="2185186" cy="500270"/>
          </a:xfrm>
          <a:prstGeom prst="wedgeRectCallout">
            <a:avLst>
              <a:gd name="adj1" fmla="val 51725"/>
              <a:gd name="adj2" fmla="val 141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⑤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.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コミット確定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677334" y="136989"/>
            <a:ext cx="4063631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(7/8)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79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00150"/>
            <a:ext cx="8553450" cy="4457700"/>
          </a:xfrm>
          <a:prstGeom prst="rect">
            <a:avLst/>
          </a:prstGeom>
        </p:spPr>
      </p:pic>
      <p:sp>
        <p:nvSpPr>
          <p:cNvPr id="7" name="四角形吹き出し 6"/>
          <p:cNvSpPr/>
          <p:nvPr/>
        </p:nvSpPr>
        <p:spPr>
          <a:xfrm>
            <a:off x="2882348" y="3011557"/>
            <a:ext cx="2495942" cy="510558"/>
          </a:xfrm>
          <a:prstGeom prst="wedgeRectCallout">
            <a:avLst>
              <a:gd name="adj1" fmla="val 51725"/>
              <a:gd name="adj2" fmla="val 141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⑥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.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ブランチを選択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7881730" y="4532243"/>
            <a:ext cx="2294516" cy="795131"/>
          </a:xfrm>
          <a:prstGeom prst="wedgeRectCallout">
            <a:avLst>
              <a:gd name="adj1" fmla="val -11909"/>
              <a:gd name="adj2" fmla="val -16926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⑦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.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変更履歴が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表示されている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677334" y="136989"/>
            <a:ext cx="4063631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コミット</a:t>
            </a:r>
            <a:r>
              <a:rPr lang="en-US" altLang="ja-JP" dirty="0" smtClean="0"/>
              <a:t>(8/8)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49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コミット</a:t>
            </a:r>
            <a:r>
              <a:rPr kumimoji="1" lang="en-US" altLang="ja-JP" dirty="0" smtClean="0"/>
              <a:t>(9/9)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7334" y="2130593"/>
            <a:ext cx="10554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色々変更して、さらにコミットを繰り返してみよう。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やってみよう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87621" y="3277210"/>
            <a:ext cx="5533684" cy="193314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2400" dirty="0" smtClean="0">
                <a:solidFill>
                  <a:srgbClr val="FFFF00"/>
                </a:solidFill>
              </a:rPr>
              <a:t>★手順一覧</a:t>
            </a:r>
            <a:endParaRPr lang="en-US" altLang="ja-JP" sz="2400" dirty="0" smtClean="0">
              <a:solidFill>
                <a:srgbClr val="FFFF00"/>
              </a:solidFill>
            </a:endParaRPr>
          </a:p>
          <a:p>
            <a:pPr marL="914400" indent="-914400">
              <a:buFont typeface="+mj-ea"/>
              <a:buAutoNum type="circleNumDbPlain"/>
            </a:pPr>
            <a:r>
              <a:rPr lang="ja-JP" altLang="en-US" sz="1800" dirty="0" smtClean="0"/>
              <a:t>ソースコードをさらに書き換えて保存</a:t>
            </a:r>
            <a:endParaRPr lang="en-US" altLang="ja-JP" sz="1800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sz="1800" dirty="0" smtClean="0"/>
              <a:t>他にもソースコードを追加してみる</a:t>
            </a:r>
            <a:endParaRPr lang="en-US" altLang="ja-JP" sz="1800" dirty="0" smtClean="0"/>
          </a:p>
          <a:p>
            <a:pPr marL="914400" indent="-914400">
              <a:buFont typeface="+mj-ea"/>
              <a:buAutoNum type="circleNumDbPlain"/>
            </a:pPr>
            <a:r>
              <a:rPr lang="ja-JP" altLang="en-US" sz="1800" dirty="0" smtClean="0"/>
              <a:t>画像ファイルなども追加してみる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7253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sz="6000" dirty="0" smtClean="0"/>
              <a:t>に登録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96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(1/9)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89456"/>
            <a:ext cx="4638675" cy="34861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77970" y="1468873"/>
            <a:ext cx="1768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rgbClr val="FFC000"/>
                </a:solidFill>
              </a:rPr>
              <a:t>これ！</a:t>
            </a:r>
            <a:endParaRPr kumimoji="1" lang="ja-JP" altLang="en-US" sz="4000" b="1" dirty="0">
              <a:solidFill>
                <a:srgbClr val="FFC000"/>
              </a:solidFill>
            </a:endParaRPr>
          </a:p>
        </p:txBody>
      </p:sp>
      <p:sp>
        <p:nvSpPr>
          <p:cNvPr id="7" name="右矢印 6"/>
          <p:cNvSpPr/>
          <p:nvPr/>
        </p:nvSpPr>
        <p:spPr>
          <a:xfrm rot="3235640">
            <a:off x="1860235" y="2297207"/>
            <a:ext cx="841627" cy="482885"/>
          </a:xfrm>
          <a:prstGeom prst="rightArrow">
            <a:avLst>
              <a:gd name="adj1" fmla="val 50000"/>
              <a:gd name="adj2" fmla="val 904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92398" y="1114930"/>
            <a:ext cx="300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solidFill>
                  <a:srgbClr val="FFC000"/>
                </a:solidFill>
              </a:rPr>
              <a:t>GitHub</a:t>
            </a:r>
            <a:r>
              <a:rPr kumimoji="1" lang="ja-JP" altLang="en-US" sz="4000" b="1" dirty="0" smtClean="0">
                <a:solidFill>
                  <a:srgbClr val="FFC000"/>
                </a:solidFill>
              </a:rPr>
              <a:t>とは</a:t>
            </a:r>
            <a:endParaRPr kumimoji="1" lang="ja-JP" altLang="en-US" sz="4000" b="1" dirty="0">
              <a:solidFill>
                <a:srgbClr val="FFC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73637" y="2955923"/>
            <a:ext cx="5541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GitHub</a:t>
            </a:r>
            <a:r>
              <a:rPr lang="ja-JP" altLang="en-US" sz="2800" dirty="0" smtClean="0"/>
              <a:t>は、リモートリポジトリを提供するサービスの１つで、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クラウド上</a:t>
            </a:r>
            <a:r>
              <a:rPr lang="ja-JP" altLang="en-US" sz="2800" dirty="0" smtClean="0"/>
              <a:t>でバージョン管理を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行えます。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8571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おおまかな仕組み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00" y="1825624"/>
            <a:ext cx="6447423" cy="5017777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78435" y="5447751"/>
            <a:ext cx="5157866" cy="10130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  <a:endParaRPr lang="en-US" altLang="ja-JP" sz="2000" dirty="0" smtClean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リポジトリへ変更点を</a:t>
            </a:r>
            <a:r>
              <a:rPr altLang="en-US" sz="20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反映</a:t>
            </a: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させる（登録）</a:t>
            </a:r>
            <a:endParaRPr altLang="en-US" sz="20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78434" y="3848045"/>
            <a:ext cx="5157866" cy="1063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endParaRPr lang="en-US" altLang="en-US" sz="2000" dirty="0" smtClean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リポジトリからデータを取得する</a:t>
            </a:r>
            <a:endParaRPr altLang="en-US" sz="20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78434" y="1825624"/>
            <a:ext cx="5157867" cy="14860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リポジトリ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システムの開発プロジェクトに関連するデータの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altLang="en-US" sz="20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一元的な貯蔵庫</a:t>
            </a:r>
            <a:endParaRPr altLang="en-US" sz="20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427240" y="2383973"/>
            <a:ext cx="415498" cy="369332"/>
          </a:xfrm>
          <a:prstGeom prst="rect">
            <a:avLst/>
          </a:prstGeom>
          <a:solidFill>
            <a:schemeClr val="bg2"/>
          </a:solidFill>
          <a:ln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0" lang="ja-JP" alt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  <a:endParaRPr kumimoji="0" lang="ja-JP" altLang="en-US" dirty="0">
              <a:solidFill>
                <a:prstClr val="black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652262" y="3663379"/>
            <a:ext cx="415498" cy="369332"/>
          </a:xfrm>
          <a:prstGeom prst="rect">
            <a:avLst/>
          </a:prstGeom>
          <a:solidFill>
            <a:schemeClr val="bg2"/>
          </a:solidFill>
          <a:ln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0"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0" lang="ja-JP" altLang="en-US" dirty="0">
              <a:solidFill>
                <a:prstClr val="black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227306" y="2942322"/>
            <a:ext cx="415498" cy="369332"/>
          </a:xfrm>
          <a:prstGeom prst="rect">
            <a:avLst/>
          </a:prstGeom>
          <a:solidFill>
            <a:schemeClr val="bg2"/>
          </a:solidFill>
          <a:ln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  <a:endParaRPr kumimoji="0"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5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2610" y="2060494"/>
            <a:ext cx="9552516" cy="401250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クラウド上にデータがあるので、</a:t>
            </a:r>
            <a:r>
              <a:rPr lang="en-US" altLang="ja-JP" sz="2800" dirty="0"/>
              <a:t>	</a:t>
            </a:r>
          </a:p>
          <a:p>
            <a:pPr marL="0" indent="0">
              <a:buNone/>
            </a:pPr>
            <a:r>
              <a:rPr lang="en-US" altLang="ja-JP" sz="2800" dirty="0"/>
              <a:t>	PC</a:t>
            </a:r>
            <a:r>
              <a:rPr lang="ja-JP" altLang="en-US" sz="2800" dirty="0"/>
              <a:t>が故障しても復旧</a:t>
            </a:r>
            <a:r>
              <a:rPr lang="ja-JP" altLang="en-US" sz="2800" dirty="0" smtClean="0"/>
              <a:t>できる</a:t>
            </a:r>
            <a:endParaRPr lang="en-US" altLang="ja-JP" sz="2800" dirty="0" smtClean="0"/>
          </a:p>
          <a:p>
            <a:r>
              <a:rPr lang="ja-JP" altLang="en-US" sz="2800" dirty="0" smtClean="0"/>
              <a:t>公開リポジトリを作れるので、</a:t>
            </a:r>
            <a:endParaRPr lang="en-US" altLang="ja-JP" sz="2800" dirty="0" smtClean="0"/>
          </a:p>
          <a:p>
            <a:pPr marL="457200" lvl="1" indent="0">
              <a:buNone/>
            </a:pPr>
            <a:r>
              <a:rPr lang="ja-JP" altLang="en-US" sz="2600" dirty="0" smtClean="0"/>
              <a:t>他人にコードを見てもらいやすい</a:t>
            </a:r>
            <a:endParaRPr lang="en-US" altLang="ja-JP" sz="2600" dirty="0" smtClean="0"/>
          </a:p>
          <a:p>
            <a:pPr marL="457200" lvl="1" indent="0">
              <a:buNone/>
            </a:pPr>
            <a:r>
              <a:rPr lang="en-US" altLang="ja-JP" sz="2600" dirty="0"/>
              <a:t>	</a:t>
            </a:r>
            <a:r>
              <a:rPr lang="ja-JP" altLang="en-US" sz="2600" dirty="0" smtClean="0"/>
              <a:t>（就活・先輩からのアドバイス）</a:t>
            </a:r>
            <a:endParaRPr lang="en-US" altLang="ja-JP" sz="2600" dirty="0" smtClean="0"/>
          </a:p>
          <a:p>
            <a:r>
              <a:rPr lang="ja-JP" altLang="en-US" sz="2800" dirty="0" smtClean="0"/>
              <a:t>プルリクエストで、第三者から簡単に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 smtClean="0"/>
              <a:t>	</a:t>
            </a:r>
            <a:r>
              <a:rPr lang="ja-JP" altLang="en-US" sz="2800" dirty="0" smtClean="0"/>
              <a:t>修正案を受けることができる</a:t>
            </a:r>
            <a:endParaRPr lang="en-US" altLang="ja-JP" sz="2600" dirty="0"/>
          </a:p>
          <a:p>
            <a:endParaRPr lang="en-US" altLang="ja-JP" sz="2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56100" y="1114930"/>
            <a:ext cx="5879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solidFill>
                  <a:srgbClr val="FFC000"/>
                </a:solidFill>
              </a:rPr>
              <a:t>GitHub</a:t>
            </a:r>
            <a:r>
              <a:rPr lang="ja-JP" altLang="en-US" sz="4000" b="1" dirty="0" smtClean="0">
                <a:solidFill>
                  <a:srgbClr val="FFC000"/>
                </a:solidFill>
              </a:rPr>
              <a:t>を使うメリット</a:t>
            </a:r>
            <a:endParaRPr kumimoji="1" lang="ja-JP" altLang="en-US" sz="4000" b="1" dirty="0">
              <a:solidFill>
                <a:srgbClr val="FFC000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(2/9)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220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4037584" y="917282"/>
            <a:ext cx="4116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hlinkClick r:id="rId2"/>
              </a:rPr>
              <a:t>https://github.com/</a:t>
            </a:r>
            <a:endParaRPr lang="en-US" altLang="ja-JP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8" y="1815838"/>
            <a:ext cx="8867955" cy="3825657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(3/9)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02288"/>
            <a:ext cx="6230198" cy="54675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39993" y="2994644"/>
            <a:ext cx="489159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必要な項目を埋めて、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「</a:t>
            </a:r>
            <a:r>
              <a:rPr kumimoji="1" lang="en-US" altLang="ja-JP" sz="3200" dirty="0" smtClean="0"/>
              <a:t>Create an account</a:t>
            </a:r>
            <a:r>
              <a:rPr kumimoji="1" lang="ja-JP" altLang="en-US" sz="3200" dirty="0" smtClean="0"/>
              <a:t>」</a:t>
            </a: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677334" y="136989"/>
            <a:ext cx="8596668" cy="77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(4/9)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4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096436" y="2950256"/>
            <a:ext cx="3568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無料プランを選択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して、次へ</a:t>
            </a:r>
            <a:endParaRPr kumimoji="1" lang="ja-JP" altLang="en-US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94582"/>
            <a:ext cx="6970496" cy="5349770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(5/9)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48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7599872" y="2950256"/>
            <a:ext cx="406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自分の技能レベルを選択</a:t>
            </a:r>
            <a:r>
              <a:rPr lang="ja-JP" altLang="en-US" sz="3200" dirty="0" smtClean="0"/>
              <a:t>して、次へ</a:t>
            </a:r>
            <a:endParaRPr kumimoji="1" lang="ja-JP" altLang="en-US" sz="32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61" y="1232834"/>
            <a:ext cx="6075577" cy="5271188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(6/9)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22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357668" y="2794979"/>
            <a:ext cx="5348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この画面が出たら、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Gmail</a:t>
            </a:r>
            <a:r>
              <a:rPr lang="ja-JP" altLang="en-US" sz="3200" dirty="0" smtClean="0"/>
              <a:t>を受信トレイを</a:t>
            </a:r>
            <a:endParaRPr lang="en-US" altLang="ja-JP" sz="3200" dirty="0" smtClean="0"/>
          </a:p>
          <a:p>
            <a:r>
              <a:rPr lang="ja-JP" altLang="en-US" sz="3200" dirty="0" smtClean="0"/>
              <a:t>開きます</a:t>
            </a:r>
            <a:endParaRPr kumimoji="1" lang="ja-JP" altLang="en-US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8" y="2096218"/>
            <a:ext cx="5449301" cy="2869541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(7/9)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21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449238" y="1785690"/>
            <a:ext cx="9687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Gmail</a:t>
            </a:r>
            <a:r>
              <a:rPr lang="ja-JP" altLang="en-US" sz="3200" dirty="0" smtClean="0"/>
              <a:t>の受信トレイに</a:t>
            </a:r>
            <a:endParaRPr lang="en-US" altLang="ja-JP" sz="3200" dirty="0" smtClean="0"/>
          </a:p>
          <a:p>
            <a:r>
              <a:rPr lang="en-US" altLang="ja-JP" sz="3200" dirty="0"/>
              <a:t>[GitHub] Please verify your email address</a:t>
            </a:r>
            <a:r>
              <a:rPr lang="en-US" altLang="ja-JP" sz="3200" dirty="0" smtClean="0"/>
              <a:t>.</a:t>
            </a:r>
          </a:p>
          <a:p>
            <a:r>
              <a:rPr lang="ja-JP" altLang="en-US" sz="3200" dirty="0" smtClean="0"/>
              <a:t>というメールが来ているはずなので、</a:t>
            </a:r>
            <a:endParaRPr lang="en-US" altLang="ja-JP" sz="3200" dirty="0" smtClean="0"/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開いて</a:t>
            </a:r>
            <a:r>
              <a:rPr lang="ja-JP" altLang="en-US" sz="3200" dirty="0"/>
              <a:t>、</a:t>
            </a:r>
            <a:endParaRPr lang="en-US" altLang="ja-JP" sz="3200" dirty="0" smtClean="0"/>
          </a:p>
          <a:p>
            <a:r>
              <a:rPr lang="ja-JP" altLang="en-US" sz="3200" dirty="0" smtClean="0"/>
              <a:t>「</a:t>
            </a:r>
            <a:r>
              <a:rPr lang="en-US" altLang="ja-JP" sz="3200" dirty="0" smtClean="0"/>
              <a:t>Verify </a:t>
            </a:r>
            <a:r>
              <a:rPr lang="en-US" altLang="ja-JP" sz="3200" dirty="0"/>
              <a:t>email </a:t>
            </a:r>
            <a:r>
              <a:rPr lang="en-US" altLang="ja-JP" sz="3200" dirty="0" smtClean="0"/>
              <a:t>address</a:t>
            </a:r>
            <a:r>
              <a:rPr lang="ja-JP" altLang="en-US" sz="3200" dirty="0" smtClean="0"/>
              <a:t>」のボタンを押します</a:t>
            </a:r>
            <a:endParaRPr kumimoji="1" lang="ja-JP" altLang="en-US" sz="3200" dirty="0" smtClean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(8/9)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6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357668" y="2794979"/>
            <a:ext cx="5693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左上に小さく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「</a:t>
            </a:r>
            <a:r>
              <a:rPr lang="en-US" altLang="ja-JP" sz="3200" dirty="0" smtClean="0"/>
              <a:t>Your email was verified.</a:t>
            </a:r>
            <a:r>
              <a:rPr lang="ja-JP" altLang="en-US" sz="3200" dirty="0" smtClean="0"/>
              <a:t>」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と出たら完了！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en-US" altLang="ja-JP" dirty="0" smtClean="0"/>
              <a:t>GitHub</a:t>
            </a:r>
            <a:r>
              <a:rPr lang="ja-JP" altLang="en-US" dirty="0" smtClean="0"/>
              <a:t>に登録</a:t>
            </a:r>
            <a:r>
              <a:rPr lang="en-US" altLang="ja-JP" dirty="0" smtClean="0"/>
              <a:t>(9/9)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82753"/>
            <a:ext cx="5545328" cy="28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リモートリポジトリの作成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5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リモートリポジトリの作成</a:t>
            </a:r>
            <a:r>
              <a:rPr lang="en-US" altLang="ja-JP" dirty="0" smtClean="0"/>
              <a:t>(1/4)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22" y="1844067"/>
            <a:ext cx="4638675" cy="34861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586048" y="1025290"/>
            <a:ext cx="2886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solidFill>
                  <a:srgbClr val="FFC000"/>
                </a:solidFill>
              </a:rPr>
              <a:t>GitHub</a:t>
            </a:r>
            <a:r>
              <a:rPr kumimoji="1" lang="ja-JP" altLang="en-US" sz="4000" b="1" dirty="0" smtClean="0">
                <a:solidFill>
                  <a:srgbClr val="FFC000"/>
                </a:solidFill>
              </a:rPr>
              <a:t>上に</a:t>
            </a:r>
            <a:endParaRPr kumimoji="1" lang="en-US" altLang="ja-JP" sz="4000" b="1" dirty="0" smtClean="0">
              <a:solidFill>
                <a:srgbClr val="FFC000"/>
              </a:solidFill>
            </a:endParaRPr>
          </a:p>
          <a:p>
            <a:r>
              <a:rPr kumimoji="1" lang="ja-JP" altLang="en-US" sz="4000" b="1" dirty="0" smtClean="0">
                <a:solidFill>
                  <a:srgbClr val="FFC000"/>
                </a:solidFill>
              </a:rPr>
              <a:t>　　作成</a:t>
            </a:r>
            <a:endParaRPr kumimoji="1" lang="ja-JP" altLang="en-US" sz="4000" b="1" dirty="0">
              <a:solidFill>
                <a:srgbClr val="FFC000"/>
              </a:solidFill>
            </a:endParaRPr>
          </a:p>
        </p:txBody>
      </p:sp>
      <p:sp>
        <p:nvSpPr>
          <p:cNvPr id="7" name="右矢印 6"/>
          <p:cNvSpPr/>
          <p:nvPr/>
        </p:nvSpPr>
        <p:spPr>
          <a:xfrm rot="8516262">
            <a:off x="6463568" y="1473131"/>
            <a:ext cx="1182249" cy="482885"/>
          </a:xfrm>
          <a:prstGeom prst="rightArrow">
            <a:avLst>
              <a:gd name="adj1" fmla="val 50000"/>
              <a:gd name="adj2" fmla="val 904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5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コンテンツ プレースホルダー 10"/>
          <p:cNvSpPr txBox="1">
            <a:spLocks/>
          </p:cNvSpPr>
          <p:nvPr/>
        </p:nvSpPr>
        <p:spPr>
          <a:xfrm>
            <a:off x="6490011" y="1689394"/>
            <a:ext cx="5329005" cy="4870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sz="3600" dirty="0" smtClean="0">
                <a:solidFill>
                  <a:prstClr val="black"/>
                </a:solidFill>
              </a:rPr>
              <a:t>　②分散型</a:t>
            </a:r>
            <a:endParaRPr altLang="en-US" sz="3600" dirty="0">
              <a:solidFill>
                <a:prstClr val="black"/>
              </a:solidFill>
            </a:endParaRPr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idx="1"/>
          </p:nvPr>
        </p:nvSpPr>
        <p:spPr>
          <a:xfrm>
            <a:off x="506687" y="1689394"/>
            <a:ext cx="5329005" cy="4870137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</a:rPr>
              <a:t>　①集中型</a:t>
            </a: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バージョン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システムの比較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1/3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5" y="2648263"/>
            <a:ext cx="4895530" cy="381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63" y="2648263"/>
            <a:ext cx="5067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リモートリポジトリの作成</a:t>
            </a:r>
            <a:r>
              <a:rPr lang="en-US" altLang="ja-JP" dirty="0" smtClean="0"/>
              <a:t>(2/4)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404937"/>
            <a:ext cx="9620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79" y="1033289"/>
            <a:ext cx="6478438" cy="5519170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リモートリポジトリの作成</a:t>
            </a:r>
            <a:r>
              <a:rPr lang="en-US" altLang="ja-JP" dirty="0" smtClean="0"/>
              <a:t>(3/4)</a:t>
            </a:r>
            <a:endParaRPr kumimoji="1" lang="ja-JP" altLang="en-US" dirty="0"/>
          </a:p>
        </p:txBody>
      </p:sp>
      <p:sp>
        <p:nvSpPr>
          <p:cNvPr id="10" name="四角形吹き出し 9"/>
          <p:cNvSpPr/>
          <p:nvPr/>
        </p:nvSpPr>
        <p:spPr>
          <a:xfrm>
            <a:off x="8139966" y="2986063"/>
            <a:ext cx="2787859" cy="996592"/>
          </a:xfrm>
          <a:prstGeom prst="wedgeRectCallout">
            <a:avLst>
              <a:gd name="adj1" fmla="val -135970"/>
              <a:gd name="adj2" fmla="val -9671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ローカルリポジトリと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同じ名前を入力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9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lang="ja-JP" altLang="en-US" dirty="0" smtClean="0"/>
              <a:t>リモートリポジトリの作成</a:t>
            </a:r>
            <a:r>
              <a:rPr lang="en-US" altLang="ja-JP" dirty="0" smtClean="0"/>
              <a:t>(4/4)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4" y="1062032"/>
            <a:ext cx="7726302" cy="5317775"/>
          </a:xfrm>
          <a:prstGeom prst="rect">
            <a:avLst/>
          </a:prstGeom>
        </p:spPr>
      </p:pic>
      <p:sp>
        <p:nvSpPr>
          <p:cNvPr id="11" name="四角形吹き出し 10"/>
          <p:cNvSpPr/>
          <p:nvPr/>
        </p:nvSpPr>
        <p:spPr>
          <a:xfrm>
            <a:off x="8183098" y="3305240"/>
            <a:ext cx="3479815" cy="1430662"/>
          </a:xfrm>
          <a:prstGeom prst="wedgeRectCallout">
            <a:avLst>
              <a:gd name="adj1" fmla="val -57066"/>
              <a:gd name="adj2" fmla="val -12961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このアドレスで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リモートリポジトリに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アクセスするので、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アドレス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をコピーしてお</a:t>
            </a:r>
            <a:r>
              <a:rPr kumimoji="1" lang="ja-JP" altLang="en-US" sz="2000" dirty="0">
                <a:solidFill>
                  <a:srgbClr val="FF0000"/>
                </a:solidFill>
              </a:rPr>
              <a:t>く</a:t>
            </a:r>
          </a:p>
        </p:txBody>
      </p:sp>
    </p:spTree>
    <p:extLst>
      <p:ext uri="{BB962C8B-B14F-4D97-AF65-F5344CB8AC3E}">
        <p14:creationId xmlns:p14="http://schemas.microsoft.com/office/powerpoint/2010/main" val="2134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プッシュ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633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(1/10)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24" y="1749177"/>
            <a:ext cx="4638675" cy="3486150"/>
          </a:xfrm>
          <a:prstGeom prst="rect">
            <a:avLst/>
          </a:prstGeom>
        </p:spPr>
      </p:pic>
      <p:sp>
        <p:nvSpPr>
          <p:cNvPr id="6" name="四角形吹き出し 5"/>
          <p:cNvSpPr/>
          <p:nvPr/>
        </p:nvSpPr>
        <p:spPr>
          <a:xfrm>
            <a:off x="1768415" y="2708694"/>
            <a:ext cx="3674853" cy="1759789"/>
          </a:xfrm>
          <a:prstGeom prst="wedgeRectCallout">
            <a:avLst>
              <a:gd name="adj1" fmla="val 101278"/>
              <a:gd name="adj2" fmla="val -706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ローカルリポジトリの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変更内容を、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リモートリポジトリに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反映することを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「プッシュ」という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7349706" y="2165229"/>
            <a:ext cx="405441" cy="310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56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(2/10)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22567" y="2958882"/>
            <a:ext cx="406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 smtClean="0"/>
              <a:t>SourceTree</a:t>
            </a:r>
            <a:r>
              <a:rPr kumimoji="1" lang="ja-JP" altLang="en-US" sz="3200" dirty="0" smtClean="0"/>
              <a:t>の画面を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操作</a:t>
            </a:r>
            <a:r>
              <a:rPr lang="ja-JP" altLang="en-US" sz="3200" dirty="0"/>
              <a:t>。</a:t>
            </a:r>
            <a:endParaRPr kumimoji="1" lang="ja-JP" altLang="en-US" sz="3200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9" y="1157832"/>
            <a:ext cx="7548113" cy="45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(3/10)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22567" y="2958882"/>
            <a:ext cx="406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リモートリポジトリを設定します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55" y="1463903"/>
            <a:ext cx="7143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(4/10)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89" y="1614218"/>
            <a:ext cx="7134225" cy="3543300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8325095" y="1614218"/>
            <a:ext cx="2871992" cy="965080"/>
          </a:xfrm>
          <a:prstGeom prst="wedgeRectCallout">
            <a:avLst>
              <a:gd name="adj1" fmla="val -67715"/>
              <a:gd name="adj2" fmla="val 610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rgbClr val="FF0000"/>
                </a:solidFill>
              </a:rPr>
              <a:t>GitHub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でコピーした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アドレスを貼り付け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8391231" y="3629923"/>
            <a:ext cx="2871992" cy="965080"/>
          </a:xfrm>
          <a:prstGeom prst="wedgeRectCallout">
            <a:avLst>
              <a:gd name="adj1" fmla="val -70118"/>
              <a:gd name="adj2" fmla="val -122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rgbClr val="FF0000"/>
                </a:solidFill>
              </a:rPr>
              <a:t>GitHub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のユーザー名を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入力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(5/10)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1" y="1364771"/>
            <a:ext cx="7143750" cy="40767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022567" y="2958882"/>
            <a:ext cx="4065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設定完了</a:t>
            </a:r>
          </a:p>
        </p:txBody>
      </p:sp>
    </p:spTree>
    <p:extLst>
      <p:ext uri="{BB962C8B-B14F-4D97-AF65-F5344CB8AC3E}">
        <p14:creationId xmlns:p14="http://schemas.microsoft.com/office/powerpoint/2010/main" val="29860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(6/10)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324491" y="2967508"/>
            <a:ext cx="4065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教室の環境に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合わせて、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プロキシサーバの</a:t>
            </a:r>
            <a:endParaRPr lang="en-US" altLang="ja-JP" sz="3200" dirty="0" smtClean="0"/>
          </a:p>
          <a:p>
            <a:r>
              <a:rPr lang="ja-JP" altLang="en-US" sz="3200" dirty="0" smtClean="0"/>
              <a:t>設定をします</a:t>
            </a:r>
            <a:endParaRPr kumimoji="1" lang="ja-JP" altLang="en-US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7" y="1367184"/>
            <a:ext cx="7759729" cy="46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/>
          <p:cNvSpPr>
            <a:spLocks noGrp="1"/>
          </p:cNvSpPr>
          <p:nvPr>
            <p:ph idx="1"/>
          </p:nvPr>
        </p:nvSpPr>
        <p:spPr>
          <a:xfrm>
            <a:off x="506688" y="1718457"/>
            <a:ext cx="11258592" cy="4870137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</a:rPr>
              <a:t>　①集中型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バージョン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システムの比較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2/3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7" y="2636321"/>
            <a:ext cx="4868885" cy="37892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328410" y="2792580"/>
            <a:ext cx="4644390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prstClr val="black"/>
                </a:solidFill>
              </a:rPr>
              <a:t>・</a:t>
            </a:r>
            <a:r>
              <a:rPr lang="ja-JP" altLang="en-US" sz="2800" b="1" u="sng" dirty="0" smtClean="0">
                <a:solidFill>
                  <a:prstClr val="black"/>
                </a:solidFill>
              </a:rPr>
              <a:t>長所</a:t>
            </a:r>
            <a:endParaRPr lang="en-US" altLang="ja-JP" sz="2800" b="1" u="sng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>
                <a:solidFill>
                  <a:prstClr val="black"/>
                </a:solidFill>
              </a:rPr>
              <a:t>構造</a:t>
            </a:r>
            <a:r>
              <a:rPr lang="ja-JP" altLang="en-US" sz="2800" dirty="0" smtClean="0">
                <a:solidFill>
                  <a:prstClr val="black"/>
                </a:solidFill>
              </a:rPr>
              <a:t>がシンプル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r>
              <a:rPr lang="ja-JP" altLang="en-US" sz="2800" dirty="0" smtClean="0">
                <a:solidFill>
                  <a:prstClr val="black"/>
                </a:solidFill>
              </a:rPr>
              <a:t>個人制作向き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endParaRPr lang="en-US" altLang="ja-JP" sz="28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prstClr val="black"/>
                </a:solidFill>
              </a:rPr>
              <a:t>・</a:t>
            </a:r>
            <a:r>
              <a:rPr lang="ja-JP" altLang="en-US" sz="2800" b="1" u="sng" dirty="0" smtClean="0">
                <a:solidFill>
                  <a:prstClr val="black"/>
                </a:solidFill>
              </a:rPr>
              <a:t>集中型の</a:t>
            </a:r>
            <a:r>
              <a:rPr lang="en-US" altLang="ja-JP" sz="2800" b="1" u="sng" dirty="0" smtClean="0">
                <a:solidFill>
                  <a:prstClr val="black"/>
                </a:solidFill>
              </a:rPr>
              <a:t>VCS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solidFill>
                  <a:prstClr val="black"/>
                </a:solidFill>
              </a:rPr>
              <a:t>Subversion, CVS</a:t>
            </a:r>
            <a:endParaRPr lang="ja-JP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(7/10)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30197" y="2967508"/>
            <a:ext cx="5175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ブラウザと同じプロキシを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使う設定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" y="1249316"/>
            <a:ext cx="5279367" cy="45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(8/10)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918933" y="2027229"/>
            <a:ext cx="4273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一人の場合、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master</a:t>
            </a:r>
            <a:r>
              <a:rPr kumimoji="1" lang="ja-JP" altLang="en-US" sz="3200" dirty="0" smtClean="0"/>
              <a:t>ブランチに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プッシュします</a:t>
            </a:r>
            <a:endParaRPr lang="en-US" altLang="ja-JP" sz="3200" dirty="0" smtClean="0"/>
          </a:p>
          <a:p>
            <a:r>
              <a:rPr lang="ja-JP" altLang="en-US" sz="3200" dirty="0" smtClean="0"/>
              <a:t>（デフォルトのまま）</a:t>
            </a:r>
            <a:endParaRPr kumimoji="1" lang="ja-JP" altLang="en-US" sz="32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193842"/>
            <a:ext cx="7241598" cy="4318437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3175125" y="1095554"/>
            <a:ext cx="870664" cy="580827"/>
          </a:xfrm>
          <a:prstGeom prst="wedgeRectCallout">
            <a:avLst>
              <a:gd name="adj1" fmla="val -110319"/>
              <a:gd name="adj2" fmla="val 477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①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3175125" y="3456316"/>
            <a:ext cx="870664" cy="580827"/>
          </a:xfrm>
          <a:prstGeom prst="wedgeRectCallout">
            <a:avLst>
              <a:gd name="adj1" fmla="val -82577"/>
              <a:gd name="adj2" fmla="val -9931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②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4845774" y="4037143"/>
            <a:ext cx="870664" cy="580827"/>
          </a:xfrm>
          <a:prstGeom prst="wedgeRectCallout">
            <a:avLst>
              <a:gd name="adj1" fmla="val 89820"/>
              <a:gd name="adj2" fmla="val 1457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③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(9/10)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49041" y="2044482"/>
            <a:ext cx="54001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GitHub</a:t>
            </a:r>
            <a:r>
              <a:rPr kumimoji="1" lang="ja-JP" altLang="en-US" sz="3200" dirty="0" smtClean="0"/>
              <a:t>の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認証ウィンドウが出るので、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ID</a:t>
            </a:r>
            <a:r>
              <a:rPr lang="ja-JP" altLang="en-US" sz="3200" dirty="0" smtClean="0"/>
              <a:t>とパスワードを入れて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ログインしま</a:t>
            </a:r>
            <a:r>
              <a:rPr kumimoji="1" lang="ja-JP" altLang="en-US" sz="3200" dirty="0"/>
              <a:t>す</a:t>
            </a:r>
            <a:endParaRPr kumimoji="1" lang="ja-JP" altLang="en-US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92" y="1199699"/>
            <a:ext cx="4557713" cy="46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プッシュ</a:t>
            </a:r>
            <a:r>
              <a:rPr lang="en-US" altLang="ja-JP" dirty="0" smtClean="0"/>
              <a:t>(10/10)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88988" y="1337544"/>
            <a:ext cx="5175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プッシュが完了すると、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ブラウザで</a:t>
            </a:r>
            <a:r>
              <a:rPr lang="en-US" altLang="ja-JP" sz="3200" dirty="0" smtClean="0"/>
              <a:t>GitHub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r>
              <a:rPr lang="ja-JP" altLang="en-US" sz="3200" dirty="0" smtClean="0"/>
              <a:t>入っても、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ファイル群が</a:t>
            </a:r>
            <a:r>
              <a:rPr lang="ja-JP" altLang="en-US" sz="3200" dirty="0" smtClean="0"/>
              <a:t>確認できます。</a:t>
            </a:r>
            <a:endParaRPr lang="en-US" altLang="ja-JP" sz="3200" dirty="0" smtClean="0"/>
          </a:p>
          <a:p>
            <a:endParaRPr kumimoji="1" lang="en-US" altLang="ja-JP" sz="3200" dirty="0"/>
          </a:p>
          <a:p>
            <a:r>
              <a:rPr lang="ja-JP" altLang="en-US" sz="3200" dirty="0" smtClean="0"/>
              <a:t>ソースコードがサーバにバックアップ</a:t>
            </a:r>
            <a:r>
              <a:rPr kumimoji="1" lang="ja-JP" altLang="en-US" sz="3200" dirty="0" smtClean="0"/>
              <a:t>されるので、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万一</a:t>
            </a:r>
            <a:r>
              <a:rPr lang="en-US" altLang="ja-JP" sz="3200" dirty="0" smtClean="0"/>
              <a:t>PC</a:t>
            </a:r>
            <a:r>
              <a:rPr lang="ja-JP" altLang="en-US" sz="3200" dirty="0" smtClean="0"/>
              <a:t>が故障しても</a:t>
            </a:r>
            <a:endParaRPr lang="en-US" altLang="ja-JP" sz="3200" dirty="0" smtClean="0"/>
          </a:p>
          <a:p>
            <a:r>
              <a:rPr lang="ja-JP" altLang="en-US" sz="3200" dirty="0" smtClean="0"/>
              <a:t>復旧できます。</a:t>
            </a:r>
            <a:endParaRPr kumimoji="1" lang="ja-JP" altLang="en-US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9" y="1337544"/>
            <a:ext cx="6079302" cy="26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無視リスト</a:t>
            </a:r>
            <a:r>
              <a:rPr lang="en-US" altLang="ja-JP" dirty="0" smtClean="0"/>
              <a:t>(.</a:t>
            </a:r>
            <a:r>
              <a:rPr lang="en-US" altLang="ja-JP" dirty="0" err="1" smtClean="0"/>
              <a:t>gitignore</a:t>
            </a:r>
            <a:r>
              <a:rPr lang="en-US" altLang="ja-JP" dirty="0" smtClean="0"/>
              <a:t>)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3920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(1/7)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058238"/>
            <a:ext cx="8596668" cy="547612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プロジェクト内にあって、バージョン管理から無視する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kumimoji="1" lang="ja-JP" altLang="en-US" dirty="0" smtClean="0"/>
              <a:t>ファイルのリスト</a:t>
            </a:r>
            <a:r>
              <a:rPr lang="ja-JP" altLang="en-US" dirty="0" smtClean="0"/>
              <a:t>を記述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どういうファイルを無視するべきか？</a:t>
            </a:r>
            <a:endParaRPr lang="en-US" altLang="ja-JP" dirty="0" smtClean="0"/>
          </a:p>
          <a:p>
            <a:pPr lvl="1"/>
            <a:r>
              <a:rPr lang="ja-JP" altLang="en-US" dirty="0"/>
              <a:t>ファイル</a:t>
            </a:r>
            <a:r>
              <a:rPr lang="ja-JP" altLang="en-US" dirty="0" smtClean="0"/>
              <a:t>を開いたりビルドする</a:t>
            </a:r>
            <a:r>
              <a:rPr lang="ja-JP" altLang="en-US" dirty="0"/>
              <a:t>度</a:t>
            </a:r>
            <a:r>
              <a:rPr lang="ja-JP" altLang="en-US" dirty="0" smtClean="0"/>
              <a:t>に自動生成されるファイル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（</a:t>
            </a:r>
            <a:r>
              <a:rPr lang="en-US" altLang="ja-JP" dirty="0" smtClean="0"/>
              <a:t>exe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デバッグ情報など）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リストを自分で書いてもいいけど・・・ネットでベースを探そう。</a:t>
            </a:r>
            <a:endParaRPr lang="en-US" altLang="ja-JP" dirty="0" smtClean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8" y="1938374"/>
            <a:ext cx="3510952" cy="20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3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(2/7)</a:t>
            </a:r>
            <a:endParaRPr kumimoji="1" lang="ja-JP" altLang="en-US" dirty="0"/>
          </a:p>
        </p:txBody>
      </p:sp>
      <p:sp>
        <p:nvSpPr>
          <p:cNvPr id="6" name="テキスト ボックス 5">
            <a:hlinkClick r:id="rId2"/>
          </p:cNvPr>
          <p:cNvSpPr txBox="1"/>
          <p:nvPr/>
        </p:nvSpPr>
        <p:spPr>
          <a:xfrm>
            <a:off x="1958437" y="1121434"/>
            <a:ext cx="43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https://github.com/github/gitignore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0" y="1697801"/>
            <a:ext cx="8669637" cy="455417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274002" y="2683264"/>
            <a:ext cx="3019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Zip</a:t>
            </a:r>
            <a:r>
              <a:rPr kumimoji="1" lang="ja-JP" altLang="en-US" sz="3200" dirty="0" smtClean="0"/>
              <a:t>を落として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解凍します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34689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(3/7)</a:t>
            </a:r>
            <a:endParaRPr kumimoji="1" lang="ja-JP" altLang="en-US" dirty="0"/>
          </a:p>
        </p:txBody>
      </p:sp>
      <p:sp>
        <p:nvSpPr>
          <p:cNvPr id="6" name="テキスト ボックス 5">
            <a:hlinkClick r:id="rId2"/>
          </p:cNvPr>
          <p:cNvSpPr txBox="1"/>
          <p:nvPr/>
        </p:nvSpPr>
        <p:spPr>
          <a:xfrm>
            <a:off x="1958437" y="1121434"/>
            <a:ext cx="43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https://github.com/github/gitignore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46190" y="2605626"/>
            <a:ext cx="46841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「</a:t>
            </a:r>
            <a:r>
              <a:rPr kumimoji="1" lang="en-US" altLang="ja-JP" sz="2800" dirty="0" err="1" smtClean="0"/>
              <a:t>VisualStudio.gitignore</a:t>
            </a:r>
            <a:r>
              <a:rPr kumimoji="1" lang="ja-JP" altLang="en-US" sz="2800" dirty="0" smtClean="0"/>
              <a:t>」</a:t>
            </a:r>
            <a:r>
              <a:rPr kumimoji="1" lang="ja-JP" altLang="en-US" sz="3200" dirty="0" smtClean="0"/>
              <a:t>をプロジェクトフォルダの直下にコピーします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822601"/>
            <a:ext cx="6404953" cy="33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(4/7)</a:t>
            </a:r>
            <a:endParaRPr kumimoji="1" lang="ja-JP" altLang="en-US" dirty="0"/>
          </a:p>
        </p:txBody>
      </p:sp>
      <p:sp>
        <p:nvSpPr>
          <p:cNvPr id="6" name="テキスト ボックス 5">
            <a:hlinkClick r:id="rId2"/>
          </p:cNvPr>
          <p:cNvSpPr txBox="1"/>
          <p:nvPr/>
        </p:nvSpPr>
        <p:spPr>
          <a:xfrm>
            <a:off x="1958437" y="1121434"/>
            <a:ext cx="43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https://github.com/github/gitignore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005222" y="2752275"/>
            <a:ext cx="3890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「</a:t>
            </a:r>
            <a:r>
              <a:rPr kumimoji="1" lang="en-US" altLang="ja-JP" sz="3200" dirty="0" smtClean="0"/>
              <a:t>.</a:t>
            </a:r>
            <a:r>
              <a:rPr kumimoji="1" lang="en-US" altLang="ja-JP" sz="3200" dirty="0" err="1" smtClean="0"/>
              <a:t>gitignore</a:t>
            </a:r>
            <a:r>
              <a:rPr kumimoji="1" lang="en-US" altLang="ja-JP" sz="3200" dirty="0" smtClean="0"/>
              <a:t>.</a:t>
            </a:r>
            <a:r>
              <a:rPr kumimoji="1" lang="ja-JP" altLang="en-US" sz="3200" dirty="0" smtClean="0"/>
              <a:t>」と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リネームします</a:t>
            </a:r>
            <a:endParaRPr lang="en-US" altLang="ja-JP" sz="32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99" y="1960272"/>
            <a:ext cx="6927010" cy="35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(5/7)</a:t>
            </a:r>
            <a:endParaRPr kumimoji="1" lang="ja-JP" altLang="en-US" dirty="0"/>
          </a:p>
        </p:txBody>
      </p:sp>
      <p:sp>
        <p:nvSpPr>
          <p:cNvPr id="6" name="テキスト ボックス 5">
            <a:hlinkClick r:id="rId2"/>
          </p:cNvPr>
          <p:cNvSpPr txBox="1"/>
          <p:nvPr/>
        </p:nvSpPr>
        <p:spPr>
          <a:xfrm>
            <a:off x="1958437" y="1121434"/>
            <a:ext cx="43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hlinkClick r:id="rId3"/>
              </a:rPr>
              <a:t>https://github.com/github/gitignore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72331" y="1949569"/>
            <a:ext cx="42787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メッセージが出るので「はい」を押すと</a:t>
            </a:r>
            <a:endParaRPr lang="en-US" altLang="ja-JP" sz="3200" dirty="0" smtClean="0"/>
          </a:p>
          <a:p>
            <a:r>
              <a:rPr lang="ja-JP" altLang="en-US" sz="3200" dirty="0" smtClean="0"/>
              <a:t>末尾のドットが取れて</a:t>
            </a:r>
            <a:endParaRPr lang="en-US" altLang="ja-JP" sz="3200" dirty="0" smtClean="0"/>
          </a:p>
          <a:p>
            <a:r>
              <a:rPr lang="ja-JP" altLang="en-US" sz="3200" dirty="0" smtClean="0"/>
              <a:t>「</a:t>
            </a:r>
            <a:r>
              <a:rPr lang="en-US" altLang="ja-JP" sz="3200" dirty="0" smtClean="0"/>
              <a:t>.</a:t>
            </a:r>
            <a:r>
              <a:rPr lang="en-US" altLang="ja-JP" sz="3200" dirty="0" err="1" smtClean="0"/>
              <a:t>gitignore</a:t>
            </a:r>
            <a:r>
              <a:rPr lang="ja-JP" altLang="en-US" sz="3200" dirty="0" smtClean="0"/>
              <a:t>」</a:t>
            </a:r>
            <a:endParaRPr lang="en-US" altLang="ja-JP" sz="3200" dirty="0" smtClean="0"/>
          </a:p>
          <a:p>
            <a:r>
              <a:rPr lang="ja-JP" altLang="en-US" sz="3200" dirty="0" smtClean="0"/>
              <a:t>というファイル名に変更されます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4" y="1949569"/>
            <a:ext cx="6906793" cy="35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バージョン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システムの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比較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3/3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コンテンツ プレースホルダー 10"/>
          <p:cNvSpPr>
            <a:spLocks noGrp="1"/>
          </p:cNvSpPr>
          <p:nvPr>
            <p:ph idx="1"/>
          </p:nvPr>
        </p:nvSpPr>
        <p:spPr>
          <a:xfrm>
            <a:off x="506688" y="1718457"/>
            <a:ext cx="11258592" cy="4870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</a:rPr>
              <a:t>　②分散型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28410" y="2792580"/>
            <a:ext cx="5213350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prstClr val="black"/>
                </a:solidFill>
              </a:rPr>
              <a:t>・</a:t>
            </a:r>
            <a:r>
              <a:rPr lang="ja-JP" altLang="en-US" sz="2800" b="1" u="sng" dirty="0" smtClean="0">
                <a:solidFill>
                  <a:prstClr val="black"/>
                </a:solidFill>
              </a:rPr>
              <a:t>長所</a:t>
            </a:r>
            <a:endParaRPr lang="en-US" altLang="ja-JP" sz="2800" b="1" u="sng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prstClr val="black"/>
                </a:solidFill>
              </a:rPr>
              <a:t>リポジトリにアクセスしやすい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r>
              <a:rPr lang="ja-JP" altLang="en-US" sz="2800" dirty="0" smtClean="0">
                <a:solidFill>
                  <a:prstClr val="black"/>
                </a:solidFill>
              </a:rPr>
              <a:t>チーム制作向き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endParaRPr lang="en-US" altLang="ja-JP" sz="28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solidFill>
                  <a:prstClr val="black"/>
                </a:solidFill>
              </a:rPr>
              <a:t>・</a:t>
            </a:r>
            <a:r>
              <a:rPr lang="ja-JP" altLang="en-US" sz="2800" b="1" u="sng" dirty="0" smtClean="0">
                <a:solidFill>
                  <a:prstClr val="black"/>
                </a:solidFill>
              </a:rPr>
              <a:t>分散</a:t>
            </a:r>
            <a:r>
              <a:rPr lang="ja-JP" altLang="en-US" sz="2800" b="1" u="sng" dirty="0">
                <a:solidFill>
                  <a:prstClr val="black"/>
                </a:solidFill>
              </a:rPr>
              <a:t>型</a:t>
            </a:r>
            <a:r>
              <a:rPr lang="ja-JP" altLang="en-US" sz="2800" b="1" u="sng" dirty="0" smtClean="0">
                <a:solidFill>
                  <a:prstClr val="black"/>
                </a:solidFill>
              </a:rPr>
              <a:t>の</a:t>
            </a:r>
            <a:r>
              <a:rPr lang="en-US" altLang="ja-JP" sz="2800" b="1" u="sng" dirty="0" smtClean="0">
                <a:solidFill>
                  <a:prstClr val="black"/>
                </a:solidFill>
              </a:rPr>
              <a:t>VCS</a:t>
            </a:r>
          </a:p>
          <a:p>
            <a:pPr>
              <a:lnSpc>
                <a:spcPct val="150000"/>
              </a:lnSpc>
            </a:pPr>
            <a:r>
              <a:rPr lang="en-US" altLang="ja-JP" sz="2800" b="1" dirty="0" smtClean="0">
                <a:solidFill>
                  <a:srgbClr val="FF0000"/>
                </a:solidFill>
              </a:rPr>
              <a:t>Git</a:t>
            </a:r>
            <a:r>
              <a:rPr lang="en-US" altLang="ja-JP" sz="2800" dirty="0" smtClean="0">
                <a:solidFill>
                  <a:prstClr val="black"/>
                </a:solidFill>
              </a:rPr>
              <a:t>, </a:t>
            </a:r>
            <a:r>
              <a:rPr kumimoji="0" lang="en-US" altLang="ja-JP" sz="2800" dirty="0" smtClean="0">
                <a:solidFill>
                  <a:prstClr val="black"/>
                </a:solidFill>
              </a:rPr>
              <a:t>Mercurial</a:t>
            </a:r>
            <a:endParaRPr kumimoji="0" lang="en-US" altLang="ja-JP" sz="2800" dirty="0">
              <a:solidFill>
                <a:prstClr val="black"/>
              </a:solidFill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9" y="2657295"/>
            <a:ext cx="5067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(6/7)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480523" y="1014665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注意点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" y="2130593"/>
            <a:ext cx="4235570" cy="332544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995231" y="2030328"/>
            <a:ext cx="67884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 smtClean="0"/>
              <a:t>SourceTree</a:t>
            </a:r>
            <a:r>
              <a:rPr lang="ja-JP" altLang="en-US" sz="3200" dirty="0" smtClean="0"/>
              <a:t>を開いた状態で</a:t>
            </a:r>
            <a:endParaRPr lang="en-US" altLang="ja-JP" sz="3200" dirty="0" smtClean="0"/>
          </a:p>
          <a:p>
            <a:r>
              <a:rPr lang="ja-JP" altLang="en-US" sz="3200" dirty="0" smtClean="0"/>
              <a:t>無視リストを追加しても、</a:t>
            </a:r>
            <a:endParaRPr lang="en-US" altLang="ja-JP" sz="3200" dirty="0" smtClean="0"/>
          </a:p>
          <a:p>
            <a:r>
              <a:rPr lang="ja-JP" altLang="en-US" sz="3200" dirty="0" smtClean="0"/>
              <a:t>即座に反映されません。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en-US" altLang="ja-JP" sz="3200" dirty="0" smtClean="0"/>
              <a:t>.</a:t>
            </a:r>
            <a:r>
              <a:rPr lang="en-US" altLang="ja-JP" sz="3200" dirty="0" err="1" smtClean="0"/>
              <a:t>gitignore</a:t>
            </a:r>
            <a:r>
              <a:rPr lang="ja-JP" altLang="en-US" sz="3200" dirty="0" smtClean="0"/>
              <a:t>をプロジェクト</a:t>
            </a:r>
            <a:endParaRPr lang="en-US" altLang="ja-JP" sz="3200" dirty="0" smtClean="0"/>
          </a:p>
          <a:p>
            <a:r>
              <a:rPr lang="ja-JP" altLang="en-US" sz="3200" dirty="0" smtClean="0"/>
              <a:t>フォルダに入れたら、一度</a:t>
            </a:r>
            <a:endParaRPr lang="en-US" altLang="ja-JP" sz="3200" dirty="0" smtClean="0"/>
          </a:p>
          <a:p>
            <a:r>
              <a:rPr lang="en-US" altLang="ja-JP" sz="3200" dirty="0" smtClean="0"/>
              <a:t>Source Tree</a:t>
            </a:r>
            <a:r>
              <a:rPr lang="ja-JP" altLang="en-US" sz="3200" dirty="0" smtClean="0"/>
              <a:t>を再起動してから</a:t>
            </a:r>
            <a:endParaRPr lang="en-US" altLang="ja-JP" sz="3200" dirty="0" smtClean="0"/>
          </a:p>
          <a:p>
            <a:r>
              <a:rPr lang="ja-JP" altLang="en-US" sz="3200" dirty="0"/>
              <a:t>コミット</a:t>
            </a:r>
            <a:r>
              <a:rPr lang="ja-JP" altLang="en-US" sz="3200" dirty="0" smtClean="0"/>
              <a:t>しましょう。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7135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無視リスト</a:t>
            </a:r>
            <a:r>
              <a:rPr kumimoji="1" lang="en-US" altLang="ja-JP" dirty="0" smtClean="0"/>
              <a:t>(7/7)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0685" y="2234110"/>
            <a:ext cx="51109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/>
              <a:t>新たに</a:t>
            </a:r>
            <a:r>
              <a:rPr lang="en-US" altLang="ja-JP" sz="3600" b="1" dirty="0" err="1" smtClean="0"/>
              <a:t>DirectXTK</a:t>
            </a:r>
            <a:r>
              <a:rPr lang="ja-JP" altLang="en-US" sz="3600" b="1" dirty="0" smtClean="0"/>
              <a:t>の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プロジェクトを作成し、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無視リストも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追加した状態で、</a:t>
            </a:r>
            <a:endParaRPr lang="en-US" altLang="ja-JP" sz="3600" b="1" dirty="0" smtClean="0"/>
          </a:p>
          <a:p>
            <a:r>
              <a:rPr lang="ja-JP" altLang="en-US" sz="3600" b="1" dirty="0" smtClean="0"/>
              <a:t>プッシュしてみよう。</a:t>
            </a:r>
            <a:endParaRPr lang="en-US" altLang="ja-JP" sz="3600" b="1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ja-JP" sz="3600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2388" y="1114930"/>
            <a:ext cx="488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>
                <a:solidFill>
                  <a:srgbClr val="FFC000"/>
                </a:solidFill>
              </a:rPr>
              <a:t>やってみよう</a:t>
            </a:r>
            <a:endParaRPr kumimoji="1" lang="ja-JP" altLang="en-US" sz="6000" b="1" dirty="0">
              <a:solidFill>
                <a:srgbClr val="FFC000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41676" y="2130593"/>
            <a:ext cx="6331788" cy="370949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2800" dirty="0" smtClean="0">
                <a:solidFill>
                  <a:srgbClr val="FFFF00"/>
                </a:solidFill>
              </a:rPr>
              <a:t>★順番</a:t>
            </a:r>
            <a:endParaRPr lang="en-US" altLang="ja-JP" sz="2800" dirty="0" smtClean="0">
              <a:solidFill>
                <a:srgbClr val="FFFF00"/>
              </a:solidFill>
            </a:endParaRPr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プロジェクト作成</a:t>
            </a:r>
            <a:r>
              <a:rPr lang="en-US" altLang="ja-JP" dirty="0" smtClean="0"/>
              <a:t>(Visual Studio)</a:t>
            </a:r>
          </a:p>
          <a:p>
            <a:pPr marL="914400" indent="-914400">
              <a:buFont typeface="+mj-ea"/>
              <a:buAutoNum type="circleNumDbPlain"/>
            </a:pPr>
            <a:r>
              <a:rPr kumimoji="1" lang="ja-JP" altLang="en-US" dirty="0" smtClean="0"/>
              <a:t>ローカルリポジトリ作成</a:t>
            </a:r>
            <a:r>
              <a:rPr kumimoji="1" lang="en-US" altLang="ja-JP" dirty="0" smtClean="0"/>
              <a:t>(Source Tree)</a:t>
            </a:r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無視リスト追加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エクスプローラ</a:t>
            </a:r>
            <a:r>
              <a:rPr lang="en-US" altLang="ja-JP" dirty="0" smtClean="0"/>
              <a:t>)</a:t>
            </a:r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コミット</a:t>
            </a:r>
            <a:r>
              <a:rPr lang="en-US" altLang="ja-JP" dirty="0" smtClean="0"/>
              <a:t>(Source Tree)</a:t>
            </a:r>
          </a:p>
          <a:p>
            <a:pPr marL="914400" indent="-914400">
              <a:buFont typeface="+mj-ea"/>
              <a:buAutoNum type="circleNumDbPlain"/>
            </a:pPr>
            <a:r>
              <a:rPr lang="en-US" altLang="ja-JP" dirty="0" smtClean="0"/>
              <a:t>GitHub</a:t>
            </a:r>
            <a:r>
              <a:rPr lang="ja-JP" altLang="en-US" dirty="0" smtClean="0"/>
              <a:t>リモートリポジトリ作成（ブラウザ）</a:t>
            </a:r>
            <a:endParaRPr lang="en-US" altLang="ja-JP" dirty="0" smtClean="0"/>
          </a:p>
          <a:p>
            <a:pPr marL="914400" indent="-914400">
              <a:buFont typeface="+mj-ea"/>
              <a:buAutoNum type="circleNumDbPlain"/>
            </a:pPr>
            <a:r>
              <a:rPr lang="en-US" altLang="ja-JP" dirty="0" smtClean="0"/>
              <a:t>GitHub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(Source Tree)</a:t>
            </a:r>
          </a:p>
          <a:p>
            <a:pPr marL="914400" indent="-914400">
              <a:buFont typeface="+mj-ea"/>
              <a:buAutoNum type="circleNumDbPlain"/>
            </a:pPr>
            <a:r>
              <a:rPr lang="ja-JP" altLang="en-US" dirty="0" smtClean="0"/>
              <a:t>プッシュ</a:t>
            </a:r>
            <a:r>
              <a:rPr lang="en-US" altLang="ja-JP" dirty="0"/>
              <a:t>(Source Tree)</a:t>
            </a:r>
          </a:p>
          <a:p>
            <a:pPr marL="914400" indent="-914400">
              <a:buFont typeface="+mj-ea"/>
              <a:buAutoNum type="circleNumDbPlain"/>
            </a:pP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42884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628064" cy="3329581"/>
          </a:xfrm>
        </p:spPr>
        <p:txBody>
          <a:bodyPr/>
          <a:lstStyle/>
          <a:p>
            <a:r>
              <a:rPr kumimoji="1" lang="ja-JP" altLang="en-US" dirty="0" smtClean="0"/>
              <a:t>チーム制作で使う機能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95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395151" cy="3329581"/>
          </a:xfrm>
        </p:spPr>
        <p:txBody>
          <a:bodyPr/>
          <a:lstStyle/>
          <a:p>
            <a:r>
              <a:rPr lang="ja-JP" altLang="en-US" dirty="0" smtClean="0"/>
              <a:t>リポジトリの共有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254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(1/6)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72731" y="1475117"/>
            <a:ext cx="38560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ブラウザで</a:t>
            </a:r>
            <a:endParaRPr lang="en-US" altLang="ja-JP" sz="3200" dirty="0" smtClean="0"/>
          </a:p>
          <a:p>
            <a:r>
              <a:rPr lang="en-US" altLang="ja-JP" sz="3200" dirty="0" smtClean="0"/>
              <a:t>GitHub</a:t>
            </a:r>
            <a:r>
              <a:rPr lang="ja-JP" altLang="en-US" sz="3200" dirty="0" smtClean="0"/>
              <a:t>上の</a:t>
            </a:r>
            <a:endParaRPr lang="en-US" altLang="ja-JP" sz="3200" dirty="0" smtClean="0"/>
          </a:p>
          <a:p>
            <a:r>
              <a:rPr lang="ja-JP" altLang="en-US" sz="3200" dirty="0" smtClean="0"/>
              <a:t>リモートリポジトリを開きます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他の人とソースを</a:t>
            </a:r>
            <a:endParaRPr lang="en-US" altLang="ja-JP" sz="3200" dirty="0" smtClean="0"/>
          </a:p>
          <a:p>
            <a:r>
              <a:rPr lang="ja-JP" altLang="en-US" sz="3200" dirty="0" smtClean="0"/>
              <a:t>共有するために、</a:t>
            </a:r>
            <a:endParaRPr lang="en-US" altLang="ja-JP" sz="3200" dirty="0" smtClean="0"/>
          </a:p>
          <a:p>
            <a:r>
              <a:rPr lang="ja-JP" altLang="en-US" sz="3200" dirty="0" smtClean="0"/>
              <a:t>コラボレータとして</a:t>
            </a:r>
            <a:endParaRPr lang="en-US" altLang="ja-JP" sz="3200" dirty="0" smtClean="0"/>
          </a:p>
          <a:p>
            <a:r>
              <a:rPr lang="ja-JP" altLang="en-US" sz="3200" dirty="0" smtClean="0"/>
              <a:t>招待しま</a:t>
            </a:r>
            <a:r>
              <a:rPr lang="ja-JP" altLang="en-US" sz="3200" dirty="0"/>
              <a:t>す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224952"/>
            <a:ext cx="7508328" cy="4123426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6668823" y="2830028"/>
            <a:ext cx="870664" cy="580827"/>
          </a:xfrm>
          <a:prstGeom prst="wedgeRectCallout">
            <a:avLst>
              <a:gd name="adj1" fmla="val 8575"/>
              <a:gd name="adj2" fmla="val -1037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①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128453" y="3120441"/>
            <a:ext cx="870664" cy="580827"/>
          </a:xfrm>
          <a:prstGeom prst="wedgeRectCallout">
            <a:avLst>
              <a:gd name="adj1" fmla="val -83568"/>
              <a:gd name="adj2" fmla="val -35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②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(2/6)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75252" y="2165230"/>
            <a:ext cx="5538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再度パスワードを</a:t>
            </a:r>
            <a:endParaRPr lang="en-US" altLang="ja-JP" sz="3200" dirty="0" smtClean="0"/>
          </a:p>
          <a:p>
            <a:r>
              <a:rPr lang="ja-JP" altLang="en-US" sz="3200" dirty="0" smtClean="0"/>
              <a:t>要求されるので</a:t>
            </a:r>
            <a:endParaRPr lang="en-US" altLang="ja-JP" sz="3200" dirty="0" smtClean="0"/>
          </a:p>
          <a:p>
            <a:r>
              <a:rPr lang="ja-JP" altLang="en-US" sz="3200" dirty="0" smtClean="0"/>
              <a:t>入力します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387864"/>
            <a:ext cx="35528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384876" y="1164566"/>
            <a:ext cx="35195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招待したい相手の</a:t>
            </a:r>
            <a:endParaRPr lang="en-US" altLang="ja-JP" sz="3200" dirty="0" smtClean="0"/>
          </a:p>
          <a:p>
            <a:r>
              <a:rPr lang="en-US" altLang="ja-JP" sz="3200" dirty="0" smtClean="0"/>
              <a:t>GitHub</a:t>
            </a:r>
            <a:r>
              <a:rPr lang="ja-JP" altLang="en-US" sz="3200" dirty="0" smtClean="0"/>
              <a:t>の</a:t>
            </a:r>
            <a:r>
              <a:rPr lang="en-US" altLang="ja-JP" sz="3200" dirty="0" smtClean="0"/>
              <a:t>Username</a:t>
            </a:r>
            <a:r>
              <a:rPr lang="ja-JP" altLang="en-US" sz="3200" dirty="0" smtClean="0"/>
              <a:t>を</a:t>
            </a:r>
            <a:endParaRPr lang="en-US" altLang="ja-JP" sz="3200" dirty="0" smtClean="0"/>
          </a:p>
          <a:p>
            <a:r>
              <a:rPr lang="ja-JP" altLang="en-US" sz="3200" dirty="0" smtClean="0"/>
              <a:t>入力して、ポップアップリストから選択すると、</a:t>
            </a:r>
            <a:endParaRPr lang="en-US" altLang="ja-JP" sz="3200" dirty="0" smtClean="0"/>
          </a:p>
          <a:p>
            <a:r>
              <a:rPr lang="ja-JP" altLang="en-US" sz="3200" dirty="0" smtClean="0"/>
              <a:t>「</a:t>
            </a:r>
            <a:r>
              <a:rPr lang="en-US" altLang="ja-JP" sz="3200" dirty="0" smtClean="0"/>
              <a:t>Add collaborator</a:t>
            </a:r>
            <a:r>
              <a:rPr lang="ja-JP" altLang="en-US" sz="3200" dirty="0" smtClean="0"/>
              <a:t>」ボタンが有効になります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1" y="1081357"/>
            <a:ext cx="7793954" cy="39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8982" y="1207698"/>
            <a:ext cx="5529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招待された側にメールが</a:t>
            </a:r>
            <a:endParaRPr lang="en-US" altLang="ja-JP" sz="3200" dirty="0" smtClean="0"/>
          </a:p>
          <a:p>
            <a:r>
              <a:rPr lang="ja-JP" altLang="en-US" sz="3200" dirty="0"/>
              <a:t>届</a:t>
            </a:r>
            <a:r>
              <a:rPr lang="ja-JP" altLang="en-US" sz="3200" dirty="0" smtClean="0"/>
              <a:t>くので、招待を受けます</a:t>
            </a:r>
            <a:endParaRPr lang="en-US" altLang="ja-JP" sz="32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3" y="1087284"/>
            <a:ext cx="3303356" cy="31137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13" y="2437860"/>
            <a:ext cx="7174742" cy="3876675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 rot="1529125">
            <a:off x="3947088" y="3725940"/>
            <a:ext cx="1182249" cy="482885"/>
          </a:xfrm>
          <a:prstGeom prst="rightArrow">
            <a:avLst>
              <a:gd name="adj1" fmla="val 50000"/>
              <a:gd name="adj2" fmla="val 904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0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8982" y="1207698"/>
            <a:ext cx="5529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招待された側にメールが</a:t>
            </a:r>
            <a:endParaRPr lang="en-US" altLang="ja-JP" sz="3200" dirty="0" smtClean="0"/>
          </a:p>
          <a:p>
            <a:r>
              <a:rPr lang="ja-JP" altLang="en-US" sz="3200" dirty="0"/>
              <a:t>届</a:t>
            </a:r>
            <a:r>
              <a:rPr lang="ja-JP" altLang="en-US" sz="3200" dirty="0" smtClean="0"/>
              <a:t>くので、招待を受けます</a:t>
            </a:r>
            <a:endParaRPr lang="en-US" altLang="ja-JP" sz="3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9" y="1207698"/>
            <a:ext cx="9500738" cy="4865112"/>
          </a:xfrm>
          <a:prstGeom prst="rect">
            <a:avLst/>
          </a:prstGeom>
        </p:spPr>
      </p:pic>
      <p:sp>
        <p:nvSpPr>
          <p:cNvPr id="9" name="四角形吹き出し 8"/>
          <p:cNvSpPr/>
          <p:nvPr/>
        </p:nvSpPr>
        <p:spPr>
          <a:xfrm>
            <a:off x="2533895" y="1746307"/>
            <a:ext cx="870664" cy="580827"/>
          </a:xfrm>
          <a:prstGeom prst="wedgeRectCallout">
            <a:avLst>
              <a:gd name="adj1" fmla="val -83568"/>
              <a:gd name="adj2" fmla="val -35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①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5218982" y="2327134"/>
            <a:ext cx="4261448" cy="580827"/>
          </a:xfrm>
          <a:prstGeom prst="wedgeRectCallout">
            <a:avLst>
              <a:gd name="adj1" fmla="val -44123"/>
              <a:gd name="adj2" fmla="val 1308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リモートリポジトリのアドレス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四角形吹き出し 10"/>
          <p:cNvSpPr/>
          <p:nvPr/>
        </p:nvSpPr>
        <p:spPr>
          <a:xfrm>
            <a:off x="92106" y="3075700"/>
            <a:ext cx="4261448" cy="728549"/>
          </a:xfrm>
          <a:prstGeom prst="wedgeRectCallout">
            <a:avLst>
              <a:gd name="adj1" fmla="val 52638"/>
              <a:gd name="adj2" fmla="val 66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ローカルリポジトリを作成したい</a:t>
            </a:r>
            <a:r>
              <a:rPr lang="ja-JP" altLang="en-US" sz="2000" dirty="0" smtClean="0">
                <a:solidFill>
                  <a:srgbClr val="FF0000"/>
                </a:solidFill>
              </a:rPr>
              <a:t>ファイルパスを指定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6165103" y="4478931"/>
            <a:ext cx="3298074" cy="524390"/>
          </a:xfrm>
          <a:prstGeom prst="wedgeRectCallout">
            <a:avLst>
              <a:gd name="adj1" fmla="val -65176"/>
              <a:gd name="adj2" fmla="val 246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ローカルリポジトリの名前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7655110" y="5296619"/>
            <a:ext cx="870664" cy="580827"/>
          </a:xfrm>
          <a:prstGeom prst="wedgeRectCallout">
            <a:avLst>
              <a:gd name="adj1" fmla="val 72976"/>
              <a:gd name="adj2" fmla="val -161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</a:rPr>
              <a:t>⑤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2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136989"/>
            <a:ext cx="8596668" cy="777411"/>
          </a:xfrm>
        </p:spPr>
        <p:txBody>
          <a:bodyPr/>
          <a:lstStyle/>
          <a:p>
            <a:r>
              <a:rPr kumimoji="1" lang="ja-JP" altLang="en-US" dirty="0" smtClean="0"/>
              <a:t>リポジトリの共有</a:t>
            </a:r>
            <a:r>
              <a:rPr lang="en-US" altLang="ja-JP" dirty="0" smtClean="0"/>
              <a:t>(6/6)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7334" y="1337093"/>
            <a:ext cx="695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自分で作ったリポジトリ同様に</a:t>
            </a:r>
            <a:endParaRPr lang="en-US" altLang="ja-JP" sz="3200" dirty="0" smtClean="0"/>
          </a:p>
          <a:p>
            <a:r>
              <a:rPr lang="ja-JP" altLang="en-US" sz="3200" dirty="0"/>
              <a:t>扱</a:t>
            </a:r>
            <a:r>
              <a:rPr lang="ja-JP" altLang="en-US" sz="3200" dirty="0" smtClean="0"/>
              <a:t>えるようになっています。</a:t>
            </a:r>
            <a:endParaRPr lang="en-US" altLang="ja-JP" sz="32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0" y="2658104"/>
            <a:ext cx="7621438" cy="358932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885478" y="1337093"/>
            <a:ext cx="5087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※</a:t>
            </a:r>
            <a:r>
              <a:rPr lang="ja-JP" altLang="en-US" sz="3200" dirty="0" smtClean="0">
                <a:solidFill>
                  <a:srgbClr val="FF0000"/>
                </a:solidFill>
              </a:rPr>
              <a:t>ただしプロジェクトの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r>
              <a:rPr lang="ja-JP" altLang="en-US" sz="3200" dirty="0" smtClean="0">
                <a:solidFill>
                  <a:srgbClr val="FF0000"/>
                </a:solidFill>
              </a:rPr>
              <a:t>設定画面は所有者のみ</a:t>
            </a:r>
            <a:endParaRPr lang="en-US" altLang="ja-JP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3.xml><?xml version="1.0" encoding="utf-8"?>
<a:theme xmlns:a="http://schemas.openxmlformats.org/drawingml/2006/main" name="1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4.xml><?xml version="1.0" encoding="utf-8"?>
<a:theme xmlns:a="http://schemas.openxmlformats.org/drawingml/2006/main" name="2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5.xml><?xml version="1.0" encoding="utf-8"?>
<a:theme xmlns:a="http://schemas.openxmlformats.org/drawingml/2006/main" name="3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6.xml><?xml version="1.0" encoding="utf-8"?>
<a:theme xmlns:a="http://schemas.openxmlformats.org/drawingml/2006/main" name="4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6041</TotalTime>
  <Words>2630</Words>
  <Application>Microsoft Office PowerPoint</Application>
  <PresentationFormat>ワイド画面</PresentationFormat>
  <Paragraphs>614</Paragraphs>
  <Slides>128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128</vt:i4>
      </vt:variant>
    </vt:vector>
  </HeadingPairs>
  <TitlesOfParts>
    <vt:vector size="142" baseType="lpstr">
      <vt:lpstr>Meiryo UI</vt:lpstr>
      <vt:lpstr>メイリオ</vt:lpstr>
      <vt:lpstr>Arial</vt:lpstr>
      <vt:lpstr>Century Gothic</vt:lpstr>
      <vt:lpstr>Segoe UI</vt:lpstr>
      <vt:lpstr>Segoe UI Light</vt:lpstr>
      <vt:lpstr>Wingdings</vt:lpstr>
      <vt:lpstr>Wingdings 3</vt:lpstr>
      <vt:lpstr>イオン</vt:lpstr>
      <vt:lpstr>WelcomeDoc</vt:lpstr>
      <vt:lpstr>1_WelcomeDoc</vt:lpstr>
      <vt:lpstr>2_WelcomeDoc</vt:lpstr>
      <vt:lpstr>3_WelcomeDoc</vt:lpstr>
      <vt:lpstr>4_WelcomeDoc</vt:lpstr>
      <vt:lpstr>Gitで バージョン管理しよう</vt:lpstr>
      <vt:lpstr>目次</vt:lpstr>
      <vt:lpstr>概要</vt:lpstr>
      <vt:lpstr>バージョン管理ツールとは</vt:lpstr>
      <vt:lpstr>使うといいこと</vt:lpstr>
      <vt:lpstr>おおまかな仕組み</vt:lpstr>
      <vt:lpstr>バージョン管理システムの比較 1/3</vt:lpstr>
      <vt:lpstr>バージョン管理システムの比較 2/3</vt:lpstr>
      <vt:lpstr>バージョン管理システムの比較 3/3</vt:lpstr>
      <vt:lpstr>PowerPoint プレゼンテーション</vt:lpstr>
      <vt:lpstr>Gitとは</vt:lpstr>
      <vt:lpstr>SourceTreeとは</vt:lpstr>
      <vt:lpstr>Gitクライアントのおおまかな使い方</vt:lpstr>
      <vt:lpstr>環境準備</vt:lpstr>
      <vt:lpstr>注意</vt:lpstr>
      <vt:lpstr>環境準備</vt:lpstr>
      <vt:lpstr>Gmailの取り方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Gitの インストール</vt:lpstr>
      <vt:lpstr>PowerPoint プレゼンテーション</vt:lpstr>
      <vt:lpstr>SourceTreeの 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実践！</vt:lpstr>
      <vt:lpstr>個人制作でも使う機能</vt:lpstr>
      <vt:lpstr>ローカルリポジトリの作成</vt:lpstr>
      <vt:lpstr>ローカルリポジトリの作成(1/5)</vt:lpstr>
      <vt:lpstr>ローカルリポジトリの作成(2/5)</vt:lpstr>
      <vt:lpstr>ローカルリポジトリの作成(3/5)</vt:lpstr>
      <vt:lpstr>ローカルリポジトリの作成(4/5)</vt:lpstr>
      <vt:lpstr>ローカルリポジトリの作成(5/5)</vt:lpstr>
      <vt:lpstr>コミット</vt:lpstr>
      <vt:lpstr>コミット(1/8)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コミット(9/9)</vt:lpstr>
      <vt:lpstr>GitHubに登録</vt:lpstr>
      <vt:lpstr>GitHubに登録(1/9)</vt:lpstr>
      <vt:lpstr>GitHubに登録(2/9)</vt:lpstr>
      <vt:lpstr>GitHubに登録(3/9)</vt:lpstr>
      <vt:lpstr>PowerPoint プレゼンテーション</vt:lpstr>
      <vt:lpstr>GitHubに登録(5/9)</vt:lpstr>
      <vt:lpstr>GitHubに登録(6/9)</vt:lpstr>
      <vt:lpstr>GitHubに登録(7/9)</vt:lpstr>
      <vt:lpstr>GitHubに登録(8/9)</vt:lpstr>
      <vt:lpstr>GitHubに登録(9/9)</vt:lpstr>
      <vt:lpstr>リモートリポジトリの作成</vt:lpstr>
      <vt:lpstr>リモートリポジトリの作成(1/4)</vt:lpstr>
      <vt:lpstr>リモートリポジトリの作成(2/4)</vt:lpstr>
      <vt:lpstr>リモートリポジトリの作成(3/4)</vt:lpstr>
      <vt:lpstr>リモートリポジトリの作成(4/4)</vt:lpstr>
      <vt:lpstr>プッシュ</vt:lpstr>
      <vt:lpstr>プッシュ(1/10)</vt:lpstr>
      <vt:lpstr>プッシュ(2/10)</vt:lpstr>
      <vt:lpstr>プッシュ(3/10)</vt:lpstr>
      <vt:lpstr>プッシュ(4/10)</vt:lpstr>
      <vt:lpstr>プッシュ(5/10)</vt:lpstr>
      <vt:lpstr>プッシュ(6/10)</vt:lpstr>
      <vt:lpstr>プッシュ(7/10)</vt:lpstr>
      <vt:lpstr>プッシュ(8/10)</vt:lpstr>
      <vt:lpstr>プッシュ(9/10)</vt:lpstr>
      <vt:lpstr>プッシュ(10/10)</vt:lpstr>
      <vt:lpstr>無視リスト(.gitignore)</vt:lpstr>
      <vt:lpstr>無視リスト(1/7)</vt:lpstr>
      <vt:lpstr>無視リスト(2/7)</vt:lpstr>
      <vt:lpstr>無視リスト(3/7)</vt:lpstr>
      <vt:lpstr>無視リスト(4/7)</vt:lpstr>
      <vt:lpstr>無視リスト(5/7)</vt:lpstr>
      <vt:lpstr>無視リスト(6/7)</vt:lpstr>
      <vt:lpstr>無視リスト(7/7)</vt:lpstr>
      <vt:lpstr>チーム制作で使う機能</vt:lpstr>
      <vt:lpstr>リポジトリの共有</vt:lpstr>
      <vt:lpstr>リポジトリの共有(1/6)</vt:lpstr>
      <vt:lpstr>リポジトリの共有(2/6)</vt:lpstr>
      <vt:lpstr>リポジトリの共有(3/6)</vt:lpstr>
      <vt:lpstr>リポジトリの共有(4/6)</vt:lpstr>
      <vt:lpstr>リポジトリの共有(5/6)</vt:lpstr>
      <vt:lpstr>リポジトリの共有(6/6)</vt:lpstr>
      <vt:lpstr>プル</vt:lpstr>
      <vt:lpstr>プル(1/3)</vt:lpstr>
      <vt:lpstr>プル(2/3)</vt:lpstr>
      <vt:lpstr>プル(3/3)</vt:lpstr>
      <vt:lpstr>リポジトリの共有・プル</vt:lpstr>
      <vt:lpstr>マージ</vt:lpstr>
      <vt:lpstr>マージ(1/5)</vt:lpstr>
      <vt:lpstr>マージ(2/5)</vt:lpstr>
      <vt:lpstr>マージ(3/5)</vt:lpstr>
      <vt:lpstr>マージ(4/5)</vt:lpstr>
      <vt:lpstr>マージ(5/5)</vt:lpstr>
      <vt:lpstr>ブランチ</vt:lpstr>
      <vt:lpstr>ブランチ(1/6)</vt:lpstr>
      <vt:lpstr>ブランチ(2/6)</vt:lpstr>
      <vt:lpstr>ブランチ(3/6)</vt:lpstr>
      <vt:lpstr>ブランチ(4/6)</vt:lpstr>
      <vt:lpstr>ブランチ(5/6)</vt:lpstr>
      <vt:lpstr>ブランチ(6/6)</vt:lpstr>
      <vt:lpstr>ブランチのマージ</vt:lpstr>
      <vt:lpstr>ブランチのマージ(1/9)</vt:lpstr>
      <vt:lpstr>ブランチのマージ(2/9)</vt:lpstr>
      <vt:lpstr>ブランチのマージ(3/9)</vt:lpstr>
      <vt:lpstr>ブランチのマージ(4/9)</vt:lpstr>
      <vt:lpstr>ブランチのマージ(5/9)</vt:lpstr>
      <vt:lpstr>ブランチのマージ(6/9)</vt:lpstr>
      <vt:lpstr>ブランチのマージ(7/9)</vt:lpstr>
      <vt:lpstr>ブランチのマージ(8/9)</vt:lpstr>
      <vt:lpstr>ブランチのマージ(9/9)</vt:lpstr>
      <vt:lpstr>用語集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Tree 実践編</dc:title>
  <dc:creator>佐藤　彰洋</dc:creator>
  <cp:lastModifiedBy>藤澤 伸治</cp:lastModifiedBy>
  <cp:revision>287</cp:revision>
  <dcterms:created xsi:type="dcterms:W3CDTF">2014-12-19T04:21:28Z</dcterms:created>
  <dcterms:modified xsi:type="dcterms:W3CDTF">2017-03-29T03:14:29Z</dcterms:modified>
</cp:coreProperties>
</file>